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43"/>
  </p:notesMasterIdLst>
  <p:sldIdLst>
    <p:sldId id="256" r:id="rId2"/>
    <p:sldId id="304" r:id="rId3"/>
    <p:sldId id="305" r:id="rId4"/>
    <p:sldId id="257" r:id="rId5"/>
    <p:sldId id="259" r:id="rId6"/>
    <p:sldId id="323" r:id="rId7"/>
    <p:sldId id="315" r:id="rId8"/>
    <p:sldId id="316" r:id="rId9"/>
    <p:sldId id="318" r:id="rId10"/>
    <p:sldId id="319" r:id="rId11"/>
    <p:sldId id="324" r:id="rId12"/>
    <p:sldId id="320" r:id="rId13"/>
    <p:sldId id="322" r:id="rId14"/>
    <p:sldId id="301" r:id="rId15"/>
    <p:sldId id="302" r:id="rId16"/>
    <p:sldId id="263" r:id="rId17"/>
    <p:sldId id="286" r:id="rId18"/>
    <p:sldId id="261" r:id="rId19"/>
    <p:sldId id="281" r:id="rId20"/>
    <p:sldId id="282" r:id="rId21"/>
    <p:sldId id="303" r:id="rId22"/>
    <p:sldId id="269" r:id="rId23"/>
    <p:sldId id="283" r:id="rId24"/>
    <p:sldId id="314" r:id="rId25"/>
    <p:sldId id="309" r:id="rId26"/>
    <p:sldId id="271" r:id="rId27"/>
    <p:sldId id="312" r:id="rId28"/>
    <p:sldId id="310" r:id="rId29"/>
    <p:sldId id="300" r:id="rId30"/>
    <p:sldId id="311" r:id="rId31"/>
    <p:sldId id="308" r:id="rId32"/>
    <p:sldId id="307" r:id="rId33"/>
    <p:sldId id="262" r:id="rId34"/>
    <p:sldId id="294" r:id="rId35"/>
    <p:sldId id="298" r:id="rId36"/>
    <p:sldId id="299" r:id="rId37"/>
    <p:sldId id="313" r:id="rId38"/>
    <p:sldId id="278" r:id="rId39"/>
    <p:sldId id="287" r:id="rId40"/>
    <p:sldId id="321" r:id="rId41"/>
    <p:sldId id="260"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3344" autoAdjust="0"/>
    <p:restoredTop sz="88982" autoAdjust="0"/>
  </p:normalViewPr>
  <p:slideViewPr>
    <p:cSldViewPr>
      <p:cViewPr varScale="1">
        <p:scale>
          <a:sx n="66" d="100"/>
          <a:sy n="66" d="100"/>
        </p:scale>
        <p:origin x="-708" y="-96"/>
      </p:cViewPr>
      <p:guideLst>
        <p:guide orient="horz" pos="2160"/>
        <p:guide pos="2880"/>
      </p:guideLst>
    </p:cSldViewPr>
  </p:slideViewPr>
  <p:outlineViewPr>
    <p:cViewPr>
      <p:scale>
        <a:sx n="33" d="100"/>
        <a:sy n="33" d="100"/>
      </p:scale>
      <p:origin x="48" y="18576"/>
    </p:cViewPr>
  </p:outlineViewPr>
  <p:notesTextViewPr>
    <p:cViewPr>
      <p:scale>
        <a:sx n="100" d="100"/>
        <a:sy n="100" d="100"/>
      </p:scale>
      <p:origin x="0" y="0"/>
    </p:cViewPr>
  </p:notesTextViewPr>
  <p:sorterViewPr>
    <p:cViewPr>
      <p:scale>
        <a:sx n="66" d="100"/>
        <a:sy n="66" d="100"/>
      </p:scale>
      <p:origin x="0" y="352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F9979D-5C70-4268-8584-EFBA95998052}"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lang="en-AU"/>
        </a:p>
      </dgm:t>
    </dgm:pt>
    <dgm:pt modelId="{D3C14F4B-CD42-4E45-AE4E-C2C9F7F38B2B}">
      <dgm:prSet phldrT="[Text]" custT="1"/>
      <dgm:spPr/>
      <dgm:t>
        <a:bodyPr anchor="t"/>
        <a:lstStyle/>
        <a:p>
          <a:pPr algn="l"/>
          <a:r>
            <a:rPr lang="en-AU" sz="2400" dirty="0" smtClean="0"/>
            <a:t>Wiki Address:                                                               </a:t>
          </a:r>
          <a:endParaRPr lang="en-AU" sz="2400" dirty="0"/>
        </a:p>
      </dgm:t>
    </dgm:pt>
    <dgm:pt modelId="{8CFD6A96-7081-4D4F-BF8F-2696EC992FBD}" type="parTrans" cxnId="{42A6733C-5D19-470A-955C-0F9E9FCD8EDA}">
      <dgm:prSet/>
      <dgm:spPr/>
      <dgm:t>
        <a:bodyPr/>
        <a:lstStyle/>
        <a:p>
          <a:endParaRPr lang="en-AU"/>
        </a:p>
      </dgm:t>
    </dgm:pt>
    <dgm:pt modelId="{1E229B16-AF3A-49A4-8C99-831DD8CB75CA}" type="sibTrans" cxnId="{42A6733C-5D19-470A-955C-0F9E9FCD8EDA}">
      <dgm:prSet/>
      <dgm:spPr/>
      <dgm:t>
        <a:bodyPr/>
        <a:lstStyle/>
        <a:p>
          <a:endParaRPr lang="en-AU"/>
        </a:p>
      </dgm:t>
    </dgm:pt>
    <dgm:pt modelId="{4BB285CB-F478-4BCC-A53A-D37B9E1CF5BC}">
      <dgm:prSet phldrT="[Text]" custT="1"/>
      <dgm:spPr/>
      <dgm:t>
        <a:bodyPr/>
        <a:lstStyle/>
        <a:p>
          <a:r>
            <a:rPr lang="en-AU" sz="2400" dirty="0" smtClean="0"/>
            <a:t>Home</a:t>
          </a:r>
          <a:endParaRPr lang="en-AU" sz="2400" dirty="0"/>
        </a:p>
      </dgm:t>
    </dgm:pt>
    <dgm:pt modelId="{A0D6ED49-9591-41BD-AC8A-A265C8F92832}" type="parTrans" cxnId="{9FB43919-624B-4850-977C-1F5A13912AB4}">
      <dgm:prSet/>
      <dgm:spPr/>
      <dgm:t>
        <a:bodyPr/>
        <a:lstStyle/>
        <a:p>
          <a:endParaRPr lang="en-AU"/>
        </a:p>
      </dgm:t>
    </dgm:pt>
    <dgm:pt modelId="{E5383F1E-1A70-4136-82DE-1DEB5A021B2F}" type="sibTrans" cxnId="{9FB43919-624B-4850-977C-1F5A13912AB4}">
      <dgm:prSet/>
      <dgm:spPr/>
      <dgm:t>
        <a:bodyPr/>
        <a:lstStyle/>
        <a:p>
          <a:endParaRPr lang="en-AU"/>
        </a:p>
      </dgm:t>
    </dgm:pt>
    <dgm:pt modelId="{3BBCC23D-7049-496E-876D-318615C3D74C}">
      <dgm:prSet phldrT="[Text]" custT="1"/>
      <dgm:spPr/>
      <dgm:t>
        <a:bodyPr/>
        <a:lstStyle/>
        <a:p>
          <a:r>
            <a:rPr lang="en-AU" sz="2400" dirty="0" smtClean="0"/>
            <a:t>Page 2</a:t>
          </a:r>
          <a:endParaRPr lang="en-AU" sz="2400" dirty="0"/>
        </a:p>
      </dgm:t>
    </dgm:pt>
    <dgm:pt modelId="{2A1C2F22-A69C-4873-B3FA-FB50ED94A143}" type="parTrans" cxnId="{B920AE9F-2217-4D19-B9A4-4DE300CA9663}">
      <dgm:prSet/>
      <dgm:spPr/>
      <dgm:t>
        <a:bodyPr/>
        <a:lstStyle/>
        <a:p>
          <a:endParaRPr lang="en-AU"/>
        </a:p>
      </dgm:t>
    </dgm:pt>
    <dgm:pt modelId="{CAE96749-D417-4382-AFDE-ACF334C4DD35}" type="sibTrans" cxnId="{B920AE9F-2217-4D19-B9A4-4DE300CA9663}">
      <dgm:prSet/>
      <dgm:spPr/>
      <dgm:t>
        <a:bodyPr/>
        <a:lstStyle/>
        <a:p>
          <a:endParaRPr lang="en-AU"/>
        </a:p>
      </dgm:t>
    </dgm:pt>
    <dgm:pt modelId="{0E4781F6-3ADE-4D62-AC2A-15A33AD52F64}">
      <dgm:prSet phldrT="[Text]" custT="1"/>
      <dgm:spPr/>
      <dgm:t>
        <a:bodyPr/>
        <a:lstStyle/>
        <a:p>
          <a:r>
            <a:rPr lang="en-AU" sz="2400" dirty="0" smtClean="0"/>
            <a:t> Page 3</a:t>
          </a:r>
          <a:endParaRPr lang="en-AU" sz="2400" dirty="0"/>
        </a:p>
      </dgm:t>
    </dgm:pt>
    <dgm:pt modelId="{7F4BBC75-1A69-49AE-A1BD-B7D6FA177FD3}" type="parTrans" cxnId="{514C9401-A90A-48A9-AC82-DA5B54CBEFCC}">
      <dgm:prSet/>
      <dgm:spPr/>
      <dgm:t>
        <a:bodyPr/>
        <a:lstStyle/>
        <a:p>
          <a:endParaRPr lang="en-AU"/>
        </a:p>
      </dgm:t>
    </dgm:pt>
    <dgm:pt modelId="{9B007F0F-7E84-48C5-961D-838B46A6704D}" type="sibTrans" cxnId="{514C9401-A90A-48A9-AC82-DA5B54CBEFCC}">
      <dgm:prSet/>
      <dgm:spPr/>
      <dgm:t>
        <a:bodyPr/>
        <a:lstStyle/>
        <a:p>
          <a:endParaRPr lang="en-AU"/>
        </a:p>
      </dgm:t>
    </dgm:pt>
    <dgm:pt modelId="{540EE358-C4F2-46E8-9791-1B3FDDB7B93B}">
      <dgm:prSet custT="1"/>
      <dgm:spPr/>
      <dgm:t>
        <a:bodyPr anchor="t"/>
        <a:lstStyle/>
        <a:p>
          <a:pPr algn="l"/>
          <a:r>
            <a:rPr lang="en-AU" sz="1800" dirty="0" smtClean="0"/>
            <a:t>Home Page description:</a:t>
          </a:r>
        </a:p>
        <a:p>
          <a:pPr algn="l"/>
          <a:r>
            <a:rPr lang="en-AU" sz="1800" dirty="0" smtClean="0"/>
            <a:t>Splash page. Welcome to our wiki. Purpose of the wiki, intended audience, intended use....                                                                        </a:t>
          </a:r>
          <a:endParaRPr lang="en-AU" sz="1800" dirty="0"/>
        </a:p>
      </dgm:t>
    </dgm:pt>
    <dgm:pt modelId="{50C8E524-2460-448B-97B6-3F0564BEF935}" type="parTrans" cxnId="{C4A62B8F-0EFC-400F-AF86-328E7EE38810}">
      <dgm:prSet/>
      <dgm:spPr/>
      <dgm:t>
        <a:bodyPr/>
        <a:lstStyle/>
        <a:p>
          <a:endParaRPr lang="en-AU"/>
        </a:p>
      </dgm:t>
    </dgm:pt>
    <dgm:pt modelId="{E3A164BC-C14E-4B87-92EA-17A8CC07C6E3}" type="sibTrans" cxnId="{C4A62B8F-0EFC-400F-AF86-328E7EE38810}">
      <dgm:prSet/>
      <dgm:spPr/>
      <dgm:t>
        <a:bodyPr/>
        <a:lstStyle/>
        <a:p>
          <a:endParaRPr lang="en-AU"/>
        </a:p>
      </dgm:t>
    </dgm:pt>
    <dgm:pt modelId="{FC794EA1-9773-4DC3-BAA8-5FA3EDC6EA27}">
      <dgm:prSet custT="1"/>
      <dgm:spPr/>
      <dgm:t>
        <a:bodyPr anchor="t"/>
        <a:lstStyle/>
        <a:p>
          <a:pPr algn="l"/>
          <a:r>
            <a:rPr lang="en-AU" sz="1800" dirty="0" smtClean="0"/>
            <a:t>Page 2 Description:</a:t>
          </a:r>
          <a:endParaRPr lang="en-AU" sz="1800" dirty="0"/>
        </a:p>
      </dgm:t>
    </dgm:pt>
    <dgm:pt modelId="{0EADF3FA-0119-4C37-88EC-A49D3B473113}" type="parTrans" cxnId="{08D215A8-8A26-4ED5-BCB7-2FB6EB40E103}">
      <dgm:prSet/>
      <dgm:spPr/>
      <dgm:t>
        <a:bodyPr/>
        <a:lstStyle/>
        <a:p>
          <a:endParaRPr lang="en-AU"/>
        </a:p>
      </dgm:t>
    </dgm:pt>
    <dgm:pt modelId="{55144239-60F6-42D6-B5AB-0877D9428588}" type="sibTrans" cxnId="{08D215A8-8A26-4ED5-BCB7-2FB6EB40E103}">
      <dgm:prSet/>
      <dgm:spPr/>
      <dgm:t>
        <a:bodyPr/>
        <a:lstStyle/>
        <a:p>
          <a:endParaRPr lang="en-AU"/>
        </a:p>
      </dgm:t>
    </dgm:pt>
    <dgm:pt modelId="{C8FD1A68-9790-4B99-8A7D-465FD1A5FAFD}">
      <dgm:prSet custT="1"/>
      <dgm:spPr/>
      <dgm:t>
        <a:bodyPr anchor="t"/>
        <a:lstStyle/>
        <a:p>
          <a:pPr algn="l"/>
          <a:r>
            <a:rPr lang="en-AU" sz="1800" dirty="0" smtClean="0"/>
            <a:t>Page 3 Description:</a:t>
          </a:r>
          <a:endParaRPr lang="en-AU" sz="1800" dirty="0"/>
        </a:p>
      </dgm:t>
    </dgm:pt>
    <dgm:pt modelId="{D8F511A3-58B3-435E-A467-13A81730D6B4}" type="parTrans" cxnId="{0B0A5951-A24F-4E48-AA11-EBBFF9DF78AC}">
      <dgm:prSet/>
      <dgm:spPr/>
      <dgm:t>
        <a:bodyPr/>
        <a:lstStyle/>
        <a:p>
          <a:endParaRPr lang="en-AU"/>
        </a:p>
      </dgm:t>
    </dgm:pt>
    <dgm:pt modelId="{6FDB5C72-2DAB-42F3-90E1-DFCCF1145B03}" type="sibTrans" cxnId="{0B0A5951-A24F-4E48-AA11-EBBFF9DF78AC}">
      <dgm:prSet/>
      <dgm:spPr/>
      <dgm:t>
        <a:bodyPr/>
        <a:lstStyle/>
        <a:p>
          <a:endParaRPr lang="en-AU"/>
        </a:p>
      </dgm:t>
    </dgm:pt>
    <dgm:pt modelId="{1BB93566-C792-4D8E-BFCE-D7A63048AA7D}" type="pres">
      <dgm:prSet presAssocID="{1DF9979D-5C70-4268-8584-EFBA95998052}" presName="mainComposite" presStyleCnt="0">
        <dgm:presLayoutVars>
          <dgm:chPref val="1"/>
          <dgm:dir/>
          <dgm:animOne val="branch"/>
          <dgm:animLvl val="lvl"/>
          <dgm:resizeHandles val="exact"/>
        </dgm:presLayoutVars>
      </dgm:prSet>
      <dgm:spPr/>
      <dgm:t>
        <a:bodyPr/>
        <a:lstStyle/>
        <a:p>
          <a:endParaRPr lang="en-AU"/>
        </a:p>
      </dgm:t>
    </dgm:pt>
    <dgm:pt modelId="{4DA39EF0-8B87-480C-A8C2-F545F6E36D34}" type="pres">
      <dgm:prSet presAssocID="{1DF9979D-5C70-4268-8584-EFBA95998052}" presName="hierFlow" presStyleCnt="0"/>
      <dgm:spPr/>
    </dgm:pt>
    <dgm:pt modelId="{3EEBE558-42B2-4F73-B36F-4DB78FA1DC0B}" type="pres">
      <dgm:prSet presAssocID="{1DF9979D-5C70-4268-8584-EFBA95998052}" presName="hierChild1" presStyleCnt="0">
        <dgm:presLayoutVars>
          <dgm:chPref val="1"/>
          <dgm:animOne val="branch"/>
          <dgm:animLvl val="lvl"/>
        </dgm:presLayoutVars>
      </dgm:prSet>
      <dgm:spPr/>
    </dgm:pt>
    <dgm:pt modelId="{22EE3FF4-DDCA-4EC7-8C6E-73C16A91A7BD}" type="pres">
      <dgm:prSet presAssocID="{D3C14F4B-CD42-4E45-AE4E-C2C9F7F38B2B}" presName="Name17" presStyleCnt="0"/>
      <dgm:spPr/>
    </dgm:pt>
    <dgm:pt modelId="{34019286-6518-4E40-ACD2-81FC75682CDE}" type="pres">
      <dgm:prSet presAssocID="{D3C14F4B-CD42-4E45-AE4E-C2C9F7F38B2B}" presName="level1Shape" presStyleLbl="node0" presStyleIdx="0" presStyleCnt="1">
        <dgm:presLayoutVars>
          <dgm:chPref val="3"/>
        </dgm:presLayoutVars>
      </dgm:prSet>
      <dgm:spPr/>
      <dgm:t>
        <a:bodyPr/>
        <a:lstStyle/>
        <a:p>
          <a:endParaRPr lang="en-AU"/>
        </a:p>
      </dgm:t>
    </dgm:pt>
    <dgm:pt modelId="{449F4289-761C-4B6A-98B3-56B0515A4F08}" type="pres">
      <dgm:prSet presAssocID="{D3C14F4B-CD42-4E45-AE4E-C2C9F7F38B2B}" presName="hierChild2" presStyleCnt="0"/>
      <dgm:spPr/>
    </dgm:pt>
    <dgm:pt modelId="{FD555F1C-7BF8-4F7B-895B-6920E302B82E}" type="pres">
      <dgm:prSet presAssocID="{A0D6ED49-9591-41BD-AC8A-A265C8F92832}" presName="Name25" presStyleLbl="parChTrans1D2" presStyleIdx="0" presStyleCnt="3"/>
      <dgm:spPr/>
      <dgm:t>
        <a:bodyPr/>
        <a:lstStyle/>
        <a:p>
          <a:endParaRPr lang="en-AU"/>
        </a:p>
      </dgm:t>
    </dgm:pt>
    <dgm:pt modelId="{A1B2517B-A9E6-4B3A-B20F-1A93BDD25F5E}" type="pres">
      <dgm:prSet presAssocID="{A0D6ED49-9591-41BD-AC8A-A265C8F92832}" presName="connTx" presStyleLbl="parChTrans1D2" presStyleIdx="0" presStyleCnt="3"/>
      <dgm:spPr/>
      <dgm:t>
        <a:bodyPr/>
        <a:lstStyle/>
        <a:p>
          <a:endParaRPr lang="en-AU"/>
        </a:p>
      </dgm:t>
    </dgm:pt>
    <dgm:pt modelId="{7DEC910A-9113-4E29-80AB-F7CB43109BD4}" type="pres">
      <dgm:prSet presAssocID="{4BB285CB-F478-4BCC-A53A-D37B9E1CF5BC}" presName="Name30" presStyleCnt="0"/>
      <dgm:spPr/>
    </dgm:pt>
    <dgm:pt modelId="{E4D5E445-5C46-4D48-8EDA-7824ACD123D7}" type="pres">
      <dgm:prSet presAssocID="{4BB285CB-F478-4BCC-A53A-D37B9E1CF5BC}" presName="level2Shape" presStyleLbl="node2" presStyleIdx="0" presStyleCnt="3" custScaleX="50695" custScaleY="50823"/>
      <dgm:spPr/>
      <dgm:t>
        <a:bodyPr/>
        <a:lstStyle/>
        <a:p>
          <a:endParaRPr lang="en-AU"/>
        </a:p>
      </dgm:t>
    </dgm:pt>
    <dgm:pt modelId="{FD228C28-C601-4A9E-B3E2-6E9778363CF1}" type="pres">
      <dgm:prSet presAssocID="{4BB285CB-F478-4BCC-A53A-D37B9E1CF5BC}" presName="hierChild3" presStyleCnt="0"/>
      <dgm:spPr/>
    </dgm:pt>
    <dgm:pt modelId="{D17F29AC-01D2-4DCD-8AA7-BF38820B4B9E}" type="pres">
      <dgm:prSet presAssocID="{50C8E524-2460-448B-97B6-3F0564BEF935}" presName="Name25" presStyleLbl="parChTrans1D3" presStyleIdx="0" presStyleCnt="3"/>
      <dgm:spPr/>
      <dgm:t>
        <a:bodyPr/>
        <a:lstStyle/>
        <a:p>
          <a:endParaRPr lang="en-AU"/>
        </a:p>
      </dgm:t>
    </dgm:pt>
    <dgm:pt modelId="{10286877-AAFC-44BA-A5DC-DC7A14F12DBA}" type="pres">
      <dgm:prSet presAssocID="{50C8E524-2460-448B-97B6-3F0564BEF935}" presName="connTx" presStyleLbl="parChTrans1D3" presStyleIdx="0" presStyleCnt="3"/>
      <dgm:spPr/>
      <dgm:t>
        <a:bodyPr/>
        <a:lstStyle/>
        <a:p>
          <a:endParaRPr lang="en-AU"/>
        </a:p>
      </dgm:t>
    </dgm:pt>
    <dgm:pt modelId="{B6FA1A64-5B2F-458F-9E3D-18C2BE10ECDB}" type="pres">
      <dgm:prSet presAssocID="{540EE358-C4F2-46E8-9791-1B3FDDB7B93B}" presName="Name30" presStyleCnt="0"/>
      <dgm:spPr/>
    </dgm:pt>
    <dgm:pt modelId="{A1EDFA02-8132-4F2A-9761-18B2E1FB5305}" type="pres">
      <dgm:prSet presAssocID="{540EE358-C4F2-46E8-9791-1B3FDDB7B93B}" presName="level2Shape" presStyleLbl="node3" presStyleIdx="0" presStyleCnt="3" custScaleX="175964" custScaleY="158495"/>
      <dgm:spPr/>
      <dgm:t>
        <a:bodyPr/>
        <a:lstStyle/>
        <a:p>
          <a:endParaRPr lang="en-AU"/>
        </a:p>
      </dgm:t>
    </dgm:pt>
    <dgm:pt modelId="{9B16C761-246F-4DE6-8586-9077643194AD}" type="pres">
      <dgm:prSet presAssocID="{540EE358-C4F2-46E8-9791-1B3FDDB7B93B}" presName="hierChild3" presStyleCnt="0"/>
      <dgm:spPr/>
    </dgm:pt>
    <dgm:pt modelId="{843C1029-5F89-4F1D-A2F0-20E89EB5061A}" type="pres">
      <dgm:prSet presAssocID="{2A1C2F22-A69C-4873-B3FA-FB50ED94A143}" presName="Name25" presStyleLbl="parChTrans1D2" presStyleIdx="1" presStyleCnt="3"/>
      <dgm:spPr/>
      <dgm:t>
        <a:bodyPr/>
        <a:lstStyle/>
        <a:p>
          <a:endParaRPr lang="en-AU"/>
        </a:p>
      </dgm:t>
    </dgm:pt>
    <dgm:pt modelId="{D5716C95-EBA8-4418-8279-02D600EFD212}" type="pres">
      <dgm:prSet presAssocID="{2A1C2F22-A69C-4873-B3FA-FB50ED94A143}" presName="connTx" presStyleLbl="parChTrans1D2" presStyleIdx="1" presStyleCnt="3"/>
      <dgm:spPr/>
      <dgm:t>
        <a:bodyPr/>
        <a:lstStyle/>
        <a:p>
          <a:endParaRPr lang="en-AU"/>
        </a:p>
      </dgm:t>
    </dgm:pt>
    <dgm:pt modelId="{48C92ACC-AD2B-4F5C-A42B-0929E1F14F4F}" type="pres">
      <dgm:prSet presAssocID="{3BBCC23D-7049-496E-876D-318615C3D74C}" presName="Name30" presStyleCnt="0"/>
      <dgm:spPr/>
    </dgm:pt>
    <dgm:pt modelId="{0F0A93A1-DC9F-471C-B91C-020FDD80FFBF}" type="pres">
      <dgm:prSet presAssocID="{3BBCC23D-7049-496E-876D-318615C3D74C}" presName="level2Shape" presStyleLbl="node2" presStyleIdx="1" presStyleCnt="3" custScaleX="51311" custScaleY="51881" custLinFactNeighborY="-3083"/>
      <dgm:spPr/>
      <dgm:t>
        <a:bodyPr/>
        <a:lstStyle/>
        <a:p>
          <a:endParaRPr lang="en-AU"/>
        </a:p>
      </dgm:t>
    </dgm:pt>
    <dgm:pt modelId="{3D6E2623-CC13-410D-9141-8E0A4EF482A6}" type="pres">
      <dgm:prSet presAssocID="{3BBCC23D-7049-496E-876D-318615C3D74C}" presName="hierChild3" presStyleCnt="0"/>
      <dgm:spPr/>
    </dgm:pt>
    <dgm:pt modelId="{F7E1D869-A272-4A6B-8224-B438865E9DA8}" type="pres">
      <dgm:prSet presAssocID="{0EADF3FA-0119-4C37-88EC-A49D3B473113}" presName="Name25" presStyleLbl="parChTrans1D3" presStyleIdx="1" presStyleCnt="3"/>
      <dgm:spPr/>
      <dgm:t>
        <a:bodyPr/>
        <a:lstStyle/>
        <a:p>
          <a:endParaRPr lang="en-AU"/>
        </a:p>
      </dgm:t>
    </dgm:pt>
    <dgm:pt modelId="{687540FB-3A7F-489A-81CC-3C29466441D1}" type="pres">
      <dgm:prSet presAssocID="{0EADF3FA-0119-4C37-88EC-A49D3B473113}" presName="connTx" presStyleLbl="parChTrans1D3" presStyleIdx="1" presStyleCnt="3"/>
      <dgm:spPr/>
      <dgm:t>
        <a:bodyPr/>
        <a:lstStyle/>
        <a:p>
          <a:endParaRPr lang="en-AU"/>
        </a:p>
      </dgm:t>
    </dgm:pt>
    <dgm:pt modelId="{72644081-FC5E-4DAC-964E-1B20F38C5301}" type="pres">
      <dgm:prSet presAssocID="{FC794EA1-9773-4DC3-BAA8-5FA3EDC6EA27}" presName="Name30" presStyleCnt="0"/>
      <dgm:spPr/>
    </dgm:pt>
    <dgm:pt modelId="{0DEFBB83-D991-404F-87E9-F00C8E4181D8}" type="pres">
      <dgm:prSet presAssocID="{FC794EA1-9773-4DC3-BAA8-5FA3EDC6EA27}" presName="level2Shape" presStyleLbl="node3" presStyleIdx="1" presStyleCnt="3" custScaleX="175790" custLinFactNeighborY="-3083"/>
      <dgm:spPr/>
      <dgm:t>
        <a:bodyPr/>
        <a:lstStyle/>
        <a:p>
          <a:endParaRPr lang="en-AU"/>
        </a:p>
      </dgm:t>
    </dgm:pt>
    <dgm:pt modelId="{33A9C74E-2DDE-46B9-B63D-16F6057DA05E}" type="pres">
      <dgm:prSet presAssocID="{FC794EA1-9773-4DC3-BAA8-5FA3EDC6EA27}" presName="hierChild3" presStyleCnt="0"/>
      <dgm:spPr/>
    </dgm:pt>
    <dgm:pt modelId="{87ED6460-83BA-4898-8F03-A29F4F6363E8}" type="pres">
      <dgm:prSet presAssocID="{7F4BBC75-1A69-49AE-A1BD-B7D6FA177FD3}" presName="Name25" presStyleLbl="parChTrans1D2" presStyleIdx="2" presStyleCnt="3"/>
      <dgm:spPr/>
      <dgm:t>
        <a:bodyPr/>
        <a:lstStyle/>
        <a:p>
          <a:endParaRPr lang="en-AU"/>
        </a:p>
      </dgm:t>
    </dgm:pt>
    <dgm:pt modelId="{90BB2528-5482-496A-9224-DBDB6499CA81}" type="pres">
      <dgm:prSet presAssocID="{7F4BBC75-1A69-49AE-A1BD-B7D6FA177FD3}" presName="connTx" presStyleLbl="parChTrans1D2" presStyleIdx="2" presStyleCnt="3"/>
      <dgm:spPr/>
      <dgm:t>
        <a:bodyPr/>
        <a:lstStyle/>
        <a:p>
          <a:endParaRPr lang="en-AU"/>
        </a:p>
      </dgm:t>
    </dgm:pt>
    <dgm:pt modelId="{22294494-B9A2-4720-8E68-19C4C0E9DE23}" type="pres">
      <dgm:prSet presAssocID="{0E4781F6-3ADE-4D62-AC2A-15A33AD52F64}" presName="Name30" presStyleCnt="0"/>
      <dgm:spPr/>
    </dgm:pt>
    <dgm:pt modelId="{EE574C78-8D12-49DD-9033-CF032234265A}" type="pres">
      <dgm:prSet presAssocID="{0E4781F6-3ADE-4D62-AC2A-15A33AD52F64}" presName="level2Shape" presStyleLbl="node2" presStyleIdx="2" presStyleCnt="3" custScaleX="52793" custScaleY="54037" custLinFactNeighborY="-3083"/>
      <dgm:spPr/>
      <dgm:t>
        <a:bodyPr/>
        <a:lstStyle/>
        <a:p>
          <a:endParaRPr lang="en-AU"/>
        </a:p>
      </dgm:t>
    </dgm:pt>
    <dgm:pt modelId="{88B2AF61-6B68-4E3C-9C86-872DD8E67CAA}" type="pres">
      <dgm:prSet presAssocID="{0E4781F6-3ADE-4D62-AC2A-15A33AD52F64}" presName="hierChild3" presStyleCnt="0"/>
      <dgm:spPr/>
    </dgm:pt>
    <dgm:pt modelId="{D22B7B00-1528-46D0-B286-5185B9648C70}" type="pres">
      <dgm:prSet presAssocID="{D8F511A3-58B3-435E-A467-13A81730D6B4}" presName="Name25" presStyleLbl="parChTrans1D3" presStyleIdx="2" presStyleCnt="3"/>
      <dgm:spPr/>
      <dgm:t>
        <a:bodyPr/>
        <a:lstStyle/>
        <a:p>
          <a:endParaRPr lang="en-AU"/>
        </a:p>
      </dgm:t>
    </dgm:pt>
    <dgm:pt modelId="{CE98364E-05E2-4C05-8F60-0E60C9A4A83C}" type="pres">
      <dgm:prSet presAssocID="{D8F511A3-58B3-435E-A467-13A81730D6B4}" presName="connTx" presStyleLbl="parChTrans1D3" presStyleIdx="2" presStyleCnt="3"/>
      <dgm:spPr/>
      <dgm:t>
        <a:bodyPr/>
        <a:lstStyle/>
        <a:p>
          <a:endParaRPr lang="en-AU"/>
        </a:p>
      </dgm:t>
    </dgm:pt>
    <dgm:pt modelId="{C9DD770E-FDA7-44D2-882E-DF644FA59AE4}" type="pres">
      <dgm:prSet presAssocID="{C8FD1A68-9790-4B99-8A7D-465FD1A5FAFD}" presName="Name30" presStyleCnt="0"/>
      <dgm:spPr/>
    </dgm:pt>
    <dgm:pt modelId="{7EAB4CA8-A3FD-4F28-8FB4-EC10139FE8C2}" type="pres">
      <dgm:prSet presAssocID="{C8FD1A68-9790-4B99-8A7D-465FD1A5FAFD}" presName="level2Shape" presStyleLbl="node3" presStyleIdx="2" presStyleCnt="3" custScaleX="177920" custLinFactNeighborY="-3083"/>
      <dgm:spPr/>
      <dgm:t>
        <a:bodyPr/>
        <a:lstStyle/>
        <a:p>
          <a:endParaRPr lang="en-AU"/>
        </a:p>
      </dgm:t>
    </dgm:pt>
    <dgm:pt modelId="{82A530DA-AFE5-44DC-BA2F-C342A6E2211A}" type="pres">
      <dgm:prSet presAssocID="{C8FD1A68-9790-4B99-8A7D-465FD1A5FAFD}" presName="hierChild3" presStyleCnt="0"/>
      <dgm:spPr/>
    </dgm:pt>
    <dgm:pt modelId="{FA05A680-B308-490E-A10A-6B5CACF7B1AF}" type="pres">
      <dgm:prSet presAssocID="{1DF9979D-5C70-4268-8584-EFBA95998052}" presName="bgShapesFlow" presStyleCnt="0"/>
      <dgm:spPr/>
    </dgm:pt>
  </dgm:ptLst>
  <dgm:cxnLst>
    <dgm:cxn modelId="{EB0D67CB-4DF9-4D41-BEEF-36F025552884}" type="presOf" srcId="{D3C14F4B-CD42-4E45-AE4E-C2C9F7F38B2B}" destId="{34019286-6518-4E40-ACD2-81FC75682CDE}" srcOrd="0" destOrd="0" presId="urn:microsoft.com/office/officeart/2005/8/layout/hierarchy5"/>
    <dgm:cxn modelId="{0B0A5951-A24F-4E48-AA11-EBBFF9DF78AC}" srcId="{0E4781F6-3ADE-4D62-AC2A-15A33AD52F64}" destId="{C8FD1A68-9790-4B99-8A7D-465FD1A5FAFD}" srcOrd="0" destOrd="0" parTransId="{D8F511A3-58B3-435E-A467-13A81730D6B4}" sibTransId="{6FDB5C72-2DAB-42F3-90E1-DFCCF1145B03}"/>
    <dgm:cxn modelId="{17F84AB0-1229-4481-8E03-89B7A190B419}" type="presOf" srcId="{C8FD1A68-9790-4B99-8A7D-465FD1A5FAFD}" destId="{7EAB4CA8-A3FD-4F28-8FB4-EC10139FE8C2}" srcOrd="0" destOrd="0" presId="urn:microsoft.com/office/officeart/2005/8/layout/hierarchy5"/>
    <dgm:cxn modelId="{A88208A2-D1F3-4A0B-B3C1-149EDF04FB98}" type="presOf" srcId="{2A1C2F22-A69C-4873-B3FA-FB50ED94A143}" destId="{D5716C95-EBA8-4418-8279-02D600EFD212}" srcOrd="1" destOrd="0" presId="urn:microsoft.com/office/officeart/2005/8/layout/hierarchy5"/>
    <dgm:cxn modelId="{42A6733C-5D19-470A-955C-0F9E9FCD8EDA}" srcId="{1DF9979D-5C70-4268-8584-EFBA95998052}" destId="{D3C14F4B-CD42-4E45-AE4E-C2C9F7F38B2B}" srcOrd="0" destOrd="0" parTransId="{8CFD6A96-7081-4D4F-BF8F-2696EC992FBD}" sibTransId="{1E229B16-AF3A-49A4-8C99-831DD8CB75CA}"/>
    <dgm:cxn modelId="{2E5B4414-3D07-4E37-903B-5AD310B33A21}" type="presOf" srcId="{50C8E524-2460-448B-97B6-3F0564BEF935}" destId="{10286877-AAFC-44BA-A5DC-DC7A14F12DBA}" srcOrd="1" destOrd="0" presId="urn:microsoft.com/office/officeart/2005/8/layout/hierarchy5"/>
    <dgm:cxn modelId="{B920AE9F-2217-4D19-B9A4-4DE300CA9663}" srcId="{D3C14F4B-CD42-4E45-AE4E-C2C9F7F38B2B}" destId="{3BBCC23D-7049-496E-876D-318615C3D74C}" srcOrd="1" destOrd="0" parTransId="{2A1C2F22-A69C-4873-B3FA-FB50ED94A143}" sibTransId="{CAE96749-D417-4382-AFDE-ACF334C4DD35}"/>
    <dgm:cxn modelId="{FB8E3D61-E083-40E0-ACD7-2AFD7EB25A26}" type="presOf" srcId="{7F4BBC75-1A69-49AE-A1BD-B7D6FA177FD3}" destId="{90BB2528-5482-496A-9224-DBDB6499CA81}" srcOrd="1" destOrd="0" presId="urn:microsoft.com/office/officeart/2005/8/layout/hierarchy5"/>
    <dgm:cxn modelId="{3217AF9E-77BE-40B3-8B50-53D96711E20B}" type="presOf" srcId="{3BBCC23D-7049-496E-876D-318615C3D74C}" destId="{0F0A93A1-DC9F-471C-B91C-020FDD80FFBF}" srcOrd="0" destOrd="0" presId="urn:microsoft.com/office/officeart/2005/8/layout/hierarchy5"/>
    <dgm:cxn modelId="{64C88AEB-E70A-41CB-BC81-FCCE7FBFDA51}" type="presOf" srcId="{540EE358-C4F2-46E8-9791-1B3FDDB7B93B}" destId="{A1EDFA02-8132-4F2A-9761-18B2E1FB5305}" srcOrd="0" destOrd="0" presId="urn:microsoft.com/office/officeart/2005/8/layout/hierarchy5"/>
    <dgm:cxn modelId="{08D215A8-8A26-4ED5-BCB7-2FB6EB40E103}" srcId="{3BBCC23D-7049-496E-876D-318615C3D74C}" destId="{FC794EA1-9773-4DC3-BAA8-5FA3EDC6EA27}" srcOrd="0" destOrd="0" parTransId="{0EADF3FA-0119-4C37-88EC-A49D3B473113}" sibTransId="{55144239-60F6-42D6-B5AB-0877D9428588}"/>
    <dgm:cxn modelId="{9FB43919-624B-4850-977C-1F5A13912AB4}" srcId="{D3C14F4B-CD42-4E45-AE4E-C2C9F7F38B2B}" destId="{4BB285CB-F478-4BCC-A53A-D37B9E1CF5BC}" srcOrd="0" destOrd="0" parTransId="{A0D6ED49-9591-41BD-AC8A-A265C8F92832}" sibTransId="{E5383F1E-1A70-4136-82DE-1DEB5A021B2F}"/>
    <dgm:cxn modelId="{514C9401-A90A-48A9-AC82-DA5B54CBEFCC}" srcId="{D3C14F4B-CD42-4E45-AE4E-C2C9F7F38B2B}" destId="{0E4781F6-3ADE-4D62-AC2A-15A33AD52F64}" srcOrd="2" destOrd="0" parTransId="{7F4BBC75-1A69-49AE-A1BD-B7D6FA177FD3}" sibTransId="{9B007F0F-7E84-48C5-961D-838B46A6704D}"/>
    <dgm:cxn modelId="{3E8FBEBD-5799-42E2-95C9-AD264EEE095E}" type="presOf" srcId="{50C8E524-2460-448B-97B6-3F0564BEF935}" destId="{D17F29AC-01D2-4DCD-8AA7-BF38820B4B9E}" srcOrd="0" destOrd="0" presId="urn:microsoft.com/office/officeart/2005/8/layout/hierarchy5"/>
    <dgm:cxn modelId="{50DF49AD-EB90-4F1C-990A-834FF36F4307}" type="presOf" srcId="{0EADF3FA-0119-4C37-88EC-A49D3B473113}" destId="{F7E1D869-A272-4A6B-8224-B438865E9DA8}" srcOrd="0" destOrd="0" presId="urn:microsoft.com/office/officeart/2005/8/layout/hierarchy5"/>
    <dgm:cxn modelId="{55458796-ACB9-48D0-AE48-EFDFDF29E97F}" type="presOf" srcId="{0EADF3FA-0119-4C37-88EC-A49D3B473113}" destId="{687540FB-3A7F-489A-81CC-3C29466441D1}" srcOrd="1" destOrd="0" presId="urn:microsoft.com/office/officeart/2005/8/layout/hierarchy5"/>
    <dgm:cxn modelId="{B253A2E9-8001-4392-9376-B4A0705FE04B}" type="presOf" srcId="{4BB285CB-F478-4BCC-A53A-D37B9E1CF5BC}" destId="{E4D5E445-5C46-4D48-8EDA-7824ACD123D7}" srcOrd="0" destOrd="0" presId="urn:microsoft.com/office/officeart/2005/8/layout/hierarchy5"/>
    <dgm:cxn modelId="{32261ED4-081B-48EB-8528-B0C30F78EDC5}" type="presOf" srcId="{2A1C2F22-A69C-4873-B3FA-FB50ED94A143}" destId="{843C1029-5F89-4F1D-A2F0-20E89EB5061A}" srcOrd="0" destOrd="0" presId="urn:microsoft.com/office/officeart/2005/8/layout/hierarchy5"/>
    <dgm:cxn modelId="{6895E561-8F28-4375-9D5C-BCAFD3DE39AB}" type="presOf" srcId="{0E4781F6-3ADE-4D62-AC2A-15A33AD52F64}" destId="{EE574C78-8D12-49DD-9033-CF032234265A}" srcOrd="0" destOrd="0" presId="urn:microsoft.com/office/officeart/2005/8/layout/hierarchy5"/>
    <dgm:cxn modelId="{A4D929BA-4622-402E-A8C1-7523934BE465}" type="presOf" srcId="{A0D6ED49-9591-41BD-AC8A-A265C8F92832}" destId="{FD555F1C-7BF8-4F7B-895B-6920E302B82E}" srcOrd="0" destOrd="0" presId="urn:microsoft.com/office/officeart/2005/8/layout/hierarchy5"/>
    <dgm:cxn modelId="{31F0EF18-9682-4A72-A24E-850F5213BA66}" type="presOf" srcId="{7F4BBC75-1A69-49AE-A1BD-B7D6FA177FD3}" destId="{87ED6460-83BA-4898-8F03-A29F4F6363E8}" srcOrd="0" destOrd="0" presId="urn:microsoft.com/office/officeart/2005/8/layout/hierarchy5"/>
    <dgm:cxn modelId="{A38DE6A6-91D0-4744-9E11-E47B3786854F}" type="presOf" srcId="{FC794EA1-9773-4DC3-BAA8-5FA3EDC6EA27}" destId="{0DEFBB83-D991-404F-87E9-F00C8E4181D8}" srcOrd="0" destOrd="0" presId="urn:microsoft.com/office/officeart/2005/8/layout/hierarchy5"/>
    <dgm:cxn modelId="{7194E528-0DC8-4D6F-A71D-FCBB57DE2C78}" type="presOf" srcId="{D8F511A3-58B3-435E-A467-13A81730D6B4}" destId="{CE98364E-05E2-4C05-8F60-0E60C9A4A83C}" srcOrd="1" destOrd="0" presId="urn:microsoft.com/office/officeart/2005/8/layout/hierarchy5"/>
    <dgm:cxn modelId="{272982FC-A4EE-479D-AF97-4E02290D23F2}" type="presOf" srcId="{A0D6ED49-9591-41BD-AC8A-A265C8F92832}" destId="{A1B2517B-A9E6-4B3A-B20F-1A93BDD25F5E}" srcOrd="1" destOrd="0" presId="urn:microsoft.com/office/officeart/2005/8/layout/hierarchy5"/>
    <dgm:cxn modelId="{54495401-B0E4-4F23-BBFC-A94CD11454C2}" type="presOf" srcId="{1DF9979D-5C70-4268-8584-EFBA95998052}" destId="{1BB93566-C792-4D8E-BFCE-D7A63048AA7D}" srcOrd="0" destOrd="0" presId="urn:microsoft.com/office/officeart/2005/8/layout/hierarchy5"/>
    <dgm:cxn modelId="{E507E20E-43A0-4E47-9E4D-1FB663B4E95B}" type="presOf" srcId="{D8F511A3-58B3-435E-A467-13A81730D6B4}" destId="{D22B7B00-1528-46D0-B286-5185B9648C70}" srcOrd="0" destOrd="0" presId="urn:microsoft.com/office/officeart/2005/8/layout/hierarchy5"/>
    <dgm:cxn modelId="{C4A62B8F-0EFC-400F-AF86-328E7EE38810}" srcId="{4BB285CB-F478-4BCC-A53A-D37B9E1CF5BC}" destId="{540EE358-C4F2-46E8-9791-1B3FDDB7B93B}" srcOrd="0" destOrd="0" parTransId="{50C8E524-2460-448B-97B6-3F0564BEF935}" sibTransId="{E3A164BC-C14E-4B87-92EA-17A8CC07C6E3}"/>
    <dgm:cxn modelId="{929FFDE1-0087-41E8-9D32-2171EB516E69}" type="presParOf" srcId="{1BB93566-C792-4D8E-BFCE-D7A63048AA7D}" destId="{4DA39EF0-8B87-480C-A8C2-F545F6E36D34}" srcOrd="0" destOrd="0" presId="urn:microsoft.com/office/officeart/2005/8/layout/hierarchy5"/>
    <dgm:cxn modelId="{251DB9EC-A85B-4D70-898B-07C1CEFE9B6E}" type="presParOf" srcId="{4DA39EF0-8B87-480C-A8C2-F545F6E36D34}" destId="{3EEBE558-42B2-4F73-B36F-4DB78FA1DC0B}" srcOrd="0" destOrd="0" presId="urn:microsoft.com/office/officeart/2005/8/layout/hierarchy5"/>
    <dgm:cxn modelId="{A63BB481-1E8D-42A6-851D-5CAB92AD77DE}" type="presParOf" srcId="{3EEBE558-42B2-4F73-B36F-4DB78FA1DC0B}" destId="{22EE3FF4-DDCA-4EC7-8C6E-73C16A91A7BD}" srcOrd="0" destOrd="0" presId="urn:microsoft.com/office/officeart/2005/8/layout/hierarchy5"/>
    <dgm:cxn modelId="{7D679EAF-91F7-419E-95D6-4952380587B7}" type="presParOf" srcId="{22EE3FF4-DDCA-4EC7-8C6E-73C16A91A7BD}" destId="{34019286-6518-4E40-ACD2-81FC75682CDE}" srcOrd="0" destOrd="0" presId="urn:microsoft.com/office/officeart/2005/8/layout/hierarchy5"/>
    <dgm:cxn modelId="{47C55B5A-97BD-45C9-868C-FA3E14CF4DAA}" type="presParOf" srcId="{22EE3FF4-DDCA-4EC7-8C6E-73C16A91A7BD}" destId="{449F4289-761C-4B6A-98B3-56B0515A4F08}" srcOrd="1" destOrd="0" presId="urn:microsoft.com/office/officeart/2005/8/layout/hierarchy5"/>
    <dgm:cxn modelId="{9CA2DE5A-0795-4BA7-94D4-5D82A851F947}" type="presParOf" srcId="{449F4289-761C-4B6A-98B3-56B0515A4F08}" destId="{FD555F1C-7BF8-4F7B-895B-6920E302B82E}" srcOrd="0" destOrd="0" presId="urn:microsoft.com/office/officeart/2005/8/layout/hierarchy5"/>
    <dgm:cxn modelId="{91D99DBA-5817-491F-A55C-FAB9C596B576}" type="presParOf" srcId="{FD555F1C-7BF8-4F7B-895B-6920E302B82E}" destId="{A1B2517B-A9E6-4B3A-B20F-1A93BDD25F5E}" srcOrd="0" destOrd="0" presId="urn:microsoft.com/office/officeart/2005/8/layout/hierarchy5"/>
    <dgm:cxn modelId="{D1BD0D18-C15F-4EF3-9E43-95DC2FA1BFC6}" type="presParOf" srcId="{449F4289-761C-4B6A-98B3-56B0515A4F08}" destId="{7DEC910A-9113-4E29-80AB-F7CB43109BD4}" srcOrd="1" destOrd="0" presId="urn:microsoft.com/office/officeart/2005/8/layout/hierarchy5"/>
    <dgm:cxn modelId="{4477B83C-3B10-436B-8C01-6CE289EB39C6}" type="presParOf" srcId="{7DEC910A-9113-4E29-80AB-F7CB43109BD4}" destId="{E4D5E445-5C46-4D48-8EDA-7824ACD123D7}" srcOrd="0" destOrd="0" presId="urn:microsoft.com/office/officeart/2005/8/layout/hierarchy5"/>
    <dgm:cxn modelId="{D34F63F1-0254-4C10-94AD-E76A7548B2E4}" type="presParOf" srcId="{7DEC910A-9113-4E29-80AB-F7CB43109BD4}" destId="{FD228C28-C601-4A9E-B3E2-6E9778363CF1}" srcOrd="1" destOrd="0" presId="urn:microsoft.com/office/officeart/2005/8/layout/hierarchy5"/>
    <dgm:cxn modelId="{A86FC438-5FCC-4FA8-AF79-BF0D74409C7E}" type="presParOf" srcId="{FD228C28-C601-4A9E-B3E2-6E9778363CF1}" destId="{D17F29AC-01D2-4DCD-8AA7-BF38820B4B9E}" srcOrd="0" destOrd="0" presId="urn:microsoft.com/office/officeart/2005/8/layout/hierarchy5"/>
    <dgm:cxn modelId="{9F2A1EA6-96FF-4BC3-85BA-44DBB1E04DD8}" type="presParOf" srcId="{D17F29AC-01D2-4DCD-8AA7-BF38820B4B9E}" destId="{10286877-AAFC-44BA-A5DC-DC7A14F12DBA}" srcOrd="0" destOrd="0" presId="urn:microsoft.com/office/officeart/2005/8/layout/hierarchy5"/>
    <dgm:cxn modelId="{6C407FB4-DA04-43BB-AA9E-F455DF8C8ACB}" type="presParOf" srcId="{FD228C28-C601-4A9E-B3E2-6E9778363CF1}" destId="{B6FA1A64-5B2F-458F-9E3D-18C2BE10ECDB}" srcOrd="1" destOrd="0" presId="urn:microsoft.com/office/officeart/2005/8/layout/hierarchy5"/>
    <dgm:cxn modelId="{F20622CB-E0D5-452F-92E2-9137588AE7E1}" type="presParOf" srcId="{B6FA1A64-5B2F-458F-9E3D-18C2BE10ECDB}" destId="{A1EDFA02-8132-4F2A-9761-18B2E1FB5305}" srcOrd="0" destOrd="0" presId="urn:microsoft.com/office/officeart/2005/8/layout/hierarchy5"/>
    <dgm:cxn modelId="{3E8F0584-B149-41F0-B6A6-28313C9BACB5}" type="presParOf" srcId="{B6FA1A64-5B2F-458F-9E3D-18C2BE10ECDB}" destId="{9B16C761-246F-4DE6-8586-9077643194AD}" srcOrd="1" destOrd="0" presId="urn:microsoft.com/office/officeart/2005/8/layout/hierarchy5"/>
    <dgm:cxn modelId="{71419DEC-A429-489B-BB6C-F13B2395CAC3}" type="presParOf" srcId="{449F4289-761C-4B6A-98B3-56B0515A4F08}" destId="{843C1029-5F89-4F1D-A2F0-20E89EB5061A}" srcOrd="2" destOrd="0" presId="urn:microsoft.com/office/officeart/2005/8/layout/hierarchy5"/>
    <dgm:cxn modelId="{A80D3284-7087-44AB-89AD-147D8F3E8BC6}" type="presParOf" srcId="{843C1029-5F89-4F1D-A2F0-20E89EB5061A}" destId="{D5716C95-EBA8-4418-8279-02D600EFD212}" srcOrd="0" destOrd="0" presId="urn:microsoft.com/office/officeart/2005/8/layout/hierarchy5"/>
    <dgm:cxn modelId="{6D1F6669-0650-4D22-983C-2DCA6C20A874}" type="presParOf" srcId="{449F4289-761C-4B6A-98B3-56B0515A4F08}" destId="{48C92ACC-AD2B-4F5C-A42B-0929E1F14F4F}" srcOrd="3" destOrd="0" presId="urn:microsoft.com/office/officeart/2005/8/layout/hierarchy5"/>
    <dgm:cxn modelId="{5D4CAB60-C5F4-4B82-B5B0-BBACD2B64564}" type="presParOf" srcId="{48C92ACC-AD2B-4F5C-A42B-0929E1F14F4F}" destId="{0F0A93A1-DC9F-471C-B91C-020FDD80FFBF}" srcOrd="0" destOrd="0" presId="urn:microsoft.com/office/officeart/2005/8/layout/hierarchy5"/>
    <dgm:cxn modelId="{6516378D-286F-449D-948F-CD2A17F8F90C}" type="presParOf" srcId="{48C92ACC-AD2B-4F5C-A42B-0929E1F14F4F}" destId="{3D6E2623-CC13-410D-9141-8E0A4EF482A6}" srcOrd="1" destOrd="0" presId="urn:microsoft.com/office/officeart/2005/8/layout/hierarchy5"/>
    <dgm:cxn modelId="{70D7557A-2AE1-4AFC-A415-2982F25D4F7E}" type="presParOf" srcId="{3D6E2623-CC13-410D-9141-8E0A4EF482A6}" destId="{F7E1D869-A272-4A6B-8224-B438865E9DA8}" srcOrd="0" destOrd="0" presId="urn:microsoft.com/office/officeart/2005/8/layout/hierarchy5"/>
    <dgm:cxn modelId="{003C565E-157A-451E-8080-8280C563AF16}" type="presParOf" srcId="{F7E1D869-A272-4A6B-8224-B438865E9DA8}" destId="{687540FB-3A7F-489A-81CC-3C29466441D1}" srcOrd="0" destOrd="0" presId="urn:microsoft.com/office/officeart/2005/8/layout/hierarchy5"/>
    <dgm:cxn modelId="{4001BC76-FB27-4EF5-B684-82BF5DE551CB}" type="presParOf" srcId="{3D6E2623-CC13-410D-9141-8E0A4EF482A6}" destId="{72644081-FC5E-4DAC-964E-1B20F38C5301}" srcOrd="1" destOrd="0" presId="urn:microsoft.com/office/officeart/2005/8/layout/hierarchy5"/>
    <dgm:cxn modelId="{AD21897F-E729-46A2-9974-F086708164DD}" type="presParOf" srcId="{72644081-FC5E-4DAC-964E-1B20F38C5301}" destId="{0DEFBB83-D991-404F-87E9-F00C8E4181D8}" srcOrd="0" destOrd="0" presId="urn:microsoft.com/office/officeart/2005/8/layout/hierarchy5"/>
    <dgm:cxn modelId="{03F1300C-6F68-4298-B3D6-63F3DF456FFF}" type="presParOf" srcId="{72644081-FC5E-4DAC-964E-1B20F38C5301}" destId="{33A9C74E-2DDE-46B9-B63D-16F6057DA05E}" srcOrd="1" destOrd="0" presId="urn:microsoft.com/office/officeart/2005/8/layout/hierarchy5"/>
    <dgm:cxn modelId="{A3E1546C-7AD2-4335-BE0C-22A525BE789F}" type="presParOf" srcId="{449F4289-761C-4B6A-98B3-56B0515A4F08}" destId="{87ED6460-83BA-4898-8F03-A29F4F6363E8}" srcOrd="4" destOrd="0" presId="urn:microsoft.com/office/officeart/2005/8/layout/hierarchy5"/>
    <dgm:cxn modelId="{242B4F9A-0332-4969-A035-12831EAA9A02}" type="presParOf" srcId="{87ED6460-83BA-4898-8F03-A29F4F6363E8}" destId="{90BB2528-5482-496A-9224-DBDB6499CA81}" srcOrd="0" destOrd="0" presId="urn:microsoft.com/office/officeart/2005/8/layout/hierarchy5"/>
    <dgm:cxn modelId="{96E157CB-CCA2-41E3-BD49-7C2250FA832B}" type="presParOf" srcId="{449F4289-761C-4B6A-98B3-56B0515A4F08}" destId="{22294494-B9A2-4720-8E68-19C4C0E9DE23}" srcOrd="5" destOrd="0" presId="urn:microsoft.com/office/officeart/2005/8/layout/hierarchy5"/>
    <dgm:cxn modelId="{2D1C2E99-6674-4BEC-8950-6E6ED33CA32C}" type="presParOf" srcId="{22294494-B9A2-4720-8E68-19C4C0E9DE23}" destId="{EE574C78-8D12-49DD-9033-CF032234265A}" srcOrd="0" destOrd="0" presId="urn:microsoft.com/office/officeart/2005/8/layout/hierarchy5"/>
    <dgm:cxn modelId="{96029F53-9B7B-49A9-AB29-7445CE015559}" type="presParOf" srcId="{22294494-B9A2-4720-8E68-19C4C0E9DE23}" destId="{88B2AF61-6B68-4E3C-9C86-872DD8E67CAA}" srcOrd="1" destOrd="0" presId="urn:microsoft.com/office/officeart/2005/8/layout/hierarchy5"/>
    <dgm:cxn modelId="{27B73B85-80C5-40CC-82B4-3C6020126D02}" type="presParOf" srcId="{88B2AF61-6B68-4E3C-9C86-872DD8E67CAA}" destId="{D22B7B00-1528-46D0-B286-5185B9648C70}" srcOrd="0" destOrd="0" presId="urn:microsoft.com/office/officeart/2005/8/layout/hierarchy5"/>
    <dgm:cxn modelId="{5F7E7BA3-A10B-4E92-A153-62166E6DDF26}" type="presParOf" srcId="{D22B7B00-1528-46D0-B286-5185B9648C70}" destId="{CE98364E-05E2-4C05-8F60-0E60C9A4A83C}" srcOrd="0" destOrd="0" presId="urn:microsoft.com/office/officeart/2005/8/layout/hierarchy5"/>
    <dgm:cxn modelId="{454E4F89-3AF7-41DC-8D36-650516331582}" type="presParOf" srcId="{88B2AF61-6B68-4E3C-9C86-872DD8E67CAA}" destId="{C9DD770E-FDA7-44D2-882E-DF644FA59AE4}" srcOrd="1" destOrd="0" presId="urn:microsoft.com/office/officeart/2005/8/layout/hierarchy5"/>
    <dgm:cxn modelId="{E1773F68-7357-430E-83A6-2805B357904D}" type="presParOf" srcId="{C9DD770E-FDA7-44D2-882E-DF644FA59AE4}" destId="{7EAB4CA8-A3FD-4F28-8FB4-EC10139FE8C2}" srcOrd="0" destOrd="0" presId="urn:microsoft.com/office/officeart/2005/8/layout/hierarchy5"/>
    <dgm:cxn modelId="{43E876AE-9B22-41C3-AB95-045905909DE3}" type="presParOf" srcId="{C9DD770E-FDA7-44D2-882E-DF644FA59AE4}" destId="{82A530DA-AFE5-44DC-BA2F-C342A6E2211A}" srcOrd="1" destOrd="0" presId="urn:microsoft.com/office/officeart/2005/8/layout/hierarchy5"/>
    <dgm:cxn modelId="{CE10A210-3FE8-46F6-8E86-4B2A19977E78}" type="presParOf" srcId="{1BB93566-C792-4D8E-BFCE-D7A63048AA7D}" destId="{FA05A680-B308-490E-A10A-6B5CACF7B1AF}" srcOrd="1" destOrd="0" presId="urn:microsoft.com/office/officeart/2005/8/layout/hierarchy5"/>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22B680-B1F3-4413-9C00-EFC908287E39}" type="datetimeFigureOut">
              <a:rPr lang="en-US" smtClean="0"/>
              <a:pPr/>
              <a:t>1/29/2010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696743-0A9B-4D8C-BFDF-E74492E17DB8}"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Photo:</a:t>
            </a:r>
          </a:p>
          <a:p>
            <a:r>
              <a:rPr lang="en-AU" dirty="0" smtClean="0"/>
              <a:t>http://www.flickr.com/photos/langwitches/4264097276/in/photostream</a:t>
            </a:r>
          </a:p>
          <a:p>
            <a:endParaRPr lang="en-AU" dirty="0"/>
          </a:p>
        </p:txBody>
      </p:sp>
      <p:sp>
        <p:nvSpPr>
          <p:cNvPr id="4" name="Slide Number Placeholder 3"/>
          <p:cNvSpPr>
            <a:spLocks noGrp="1"/>
          </p:cNvSpPr>
          <p:nvPr>
            <p:ph type="sldNum" sz="quarter" idx="10"/>
          </p:nvPr>
        </p:nvSpPr>
        <p:spPr/>
        <p:txBody>
          <a:bodyPr/>
          <a:lstStyle/>
          <a:p>
            <a:fld id="{BF696743-0A9B-4D8C-BFDF-E74492E17DB8}"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20040" marR="0" lvl="0" indent="-320040" algn="l" defTabSz="914400" rtl="0" eaLnBrk="1" fontAlgn="auto" latinLnBrk="0" hangingPunct="1">
              <a:lnSpc>
                <a:spcPct val="100000"/>
              </a:lnSpc>
              <a:spcAft>
                <a:spcPts val="0"/>
              </a:spcAft>
              <a:buClr>
                <a:schemeClr val="accent2"/>
              </a:buClr>
              <a:buSzPct val="60000"/>
              <a:buFont typeface="Wingdings"/>
              <a:buChar char=""/>
              <a:tabLst/>
              <a:defRPr/>
            </a:pPr>
            <a:endParaRPr lang="en-AU" dirty="0"/>
          </a:p>
        </p:txBody>
      </p:sp>
      <p:sp>
        <p:nvSpPr>
          <p:cNvPr id="4" name="Slide Number Placeholder 3"/>
          <p:cNvSpPr>
            <a:spLocks noGrp="1"/>
          </p:cNvSpPr>
          <p:nvPr>
            <p:ph type="sldNum" sz="quarter" idx="10"/>
          </p:nvPr>
        </p:nvSpPr>
        <p:spPr/>
        <p:txBody>
          <a:bodyPr/>
          <a:lstStyle/>
          <a:p>
            <a:fld id="{BF696743-0A9B-4D8C-BFDF-E74492E17DB8}" type="slidenum">
              <a:rPr lang="en-AU" smtClean="0"/>
              <a:pPr/>
              <a:t>29</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F696743-0A9B-4D8C-BFDF-E74492E17DB8}" type="slidenum">
              <a:rPr lang="en-AU" smtClean="0"/>
              <a:pPr/>
              <a:t>30</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three main free</a:t>
            </a:r>
            <a:r>
              <a:rPr lang="en-US" baseline="0" dirty="0" smtClean="0"/>
              <a:t> wiki services used by educators are </a:t>
            </a:r>
            <a:r>
              <a:rPr lang="en-US" baseline="0" dirty="0" err="1" smtClean="0"/>
              <a:t>Wikispaces</a:t>
            </a:r>
            <a:r>
              <a:rPr lang="en-US" baseline="0" dirty="0" smtClean="0"/>
              <a:t>, </a:t>
            </a:r>
            <a:r>
              <a:rPr lang="en-US" baseline="0" dirty="0" err="1" smtClean="0"/>
              <a:t>Pbworks</a:t>
            </a:r>
            <a:r>
              <a:rPr lang="en-US" baseline="0" dirty="0" smtClean="0"/>
              <a:t>, and </a:t>
            </a:r>
            <a:r>
              <a:rPr lang="en-US" baseline="0" dirty="0" err="1" smtClean="0"/>
              <a:t>Wetpaint</a:t>
            </a:r>
            <a:r>
              <a:rPr lang="en-US" baseline="0" dirty="0" smtClean="0"/>
              <a:t>.</a:t>
            </a:r>
            <a:endParaRPr lang="en-US" dirty="0" smtClean="0"/>
          </a:p>
          <a:p>
            <a:endParaRPr lang="en-AU" dirty="0"/>
          </a:p>
        </p:txBody>
      </p:sp>
      <p:sp>
        <p:nvSpPr>
          <p:cNvPr id="4" name="Slide Number Placeholder 3"/>
          <p:cNvSpPr>
            <a:spLocks noGrp="1"/>
          </p:cNvSpPr>
          <p:nvPr>
            <p:ph type="sldNum" sz="quarter" idx="10"/>
          </p:nvPr>
        </p:nvSpPr>
        <p:spPr/>
        <p:txBody>
          <a:bodyPr/>
          <a:lstStyle/>
          <a:p>
            <a:fld id="{BF696743-0A9B-4D8C-BFDF-E74492E17DB8}" type="slidenum">
              <a:rPr lang="en-AU" smtClean="0"/>
              <a:pPr/>
              <a:t>32</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Flat Classroom project is an excellent example of a global wiki.  Students involved in this project shared information about current societal issues.</a:t>
            </a:r>
            <a:endParaRPr lang="en-US" dirty="0"/>
          </a:p>
        </p:txBody>
      </p:sp>
      <p:sp>
        <p:nvSpPr>
          <p:cNvPr id="4" name="Slide Number Placeholder 3"/>
          <p:cNvSpPr>
            <a:spLocks noGrp="1"/>
          </p:cNvSpPr>
          <p:nvPr>
            <p:ph type="sldNum" sz="quarter" idx="10"/>
          </p:nvPr>
        </p:nvSpPr>
        <p:spPr/>
        <p:txBody>
          <a:bodyPr/>
          <a:lstStyle/>
          <a:p>
            <a:fld id="{EB771584-7E7A-446C-B8A8-63D41FF1D3B4}" type="slidenum">
              <a:rPr lang="en-US" smtClean="0"/>
              <a:pPr/>
              <a:t>38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Wikis are meant to involve a group of people who can </a:t>
            </a:r>
            <a:r>
              <a:rPr lang="en-US" smtClean="0"/>
              <a:t>create together.</a:t>
            </a:r>
            <a:endParaRPr lang="en-US" dirty="0"/>
          </a:p>
        </p:txBody>
      </p:sp>
      <p:sp>
        <p:nvSpPr>
          <p:cNvPr id="4" name="Slide Number Placeholder 3"/>
          <p:cNvSpPr>
            <a:spLocks noGrp="1"/>
          </p:cNvSpPr>
          <p:nvPr>
            <p:ph type="sldNum" sz="quarter" idx="10"/>
          </p:nvPr>
        </p:nvSpPr>
        <p:spPr/>
        <p:txBody>
          <a:bodyPr/>
          <a:lstStyle/>
          <a:p>
            <a:fld id="{EB771584-7E7A-446C-B8A8-63D41FF1D3B4}" type="slidenum">
              <a:rPr lang="en-US" smtClean="0"/>
              <a:pPr/>
              <a:t>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Wikis are meant to involve a group of people who can </a:t>
            </a:r>
            <a:r>
              <a:rPr lang="en-US" smtClean="0"/>
              <a:t>create together.</a:t>
            </a:r>
            <a:endParaRPr lang="en-US" dirty="0"/>
          </a:p>
        </p:txBody>
      </p:sp>
      <p:sp>
        <p:nvSpPr>
          <p:cNvPr id="4" name="Slide Number Placeholder 3"/>
          <p:cNvSpPr>
            <a:spLocks noGrp="1"/>
          </p:cNvSpPr>
          <p:nvPr>
            <p:ph type="sldNum" sz="quarter" idx="10"/>
          </p:nvPr>
        </p:nvSpPr>
        <p:spPr/>
        <p:txBody>
          <a:bodyPr/>
          <a:lstStyle/>
          <a:p>
            <a:fld id="{EB771584-7E7A-446C-B8A8-63D41FF1D3B4}" type="slidenum">
              <a:rPr lang="en-US" smtClean="0"/>
              <a:pPr/>
              <a:t>16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wiki-centered classroom is one where the teacher and student share teaching and learning responsibilities.</a:t>
            </a:r>
            <a:endParaRPr lang="en-US" dirty="0" smtClean="0"/>
          </a:p>
          <a:p>
            <a:endParaRPr lang="en-AU" dirty="0"/>
          </a:p>
        </p:txBody>
      </p:sp>
      <p:sp>
        <p:nvSpPr>
          <p:cNvPr id="4" name="Slide Number Placeholder 3"/>
          <p:cNvSpPr>
            <a:spLocks noGrp="1"/>
          </p:cNvSpPr>
          <p:nvPr>
            <p:ph type="sldNum" sz="quarter" idx="10"/>
          </p:nvPr>
        </p:nvSpPr>
        <p:spPr/>
        <p:txBody>
          <a:bodyPr/>
          <a:lstStyle/>
          <a:p>
            <a:fld id="{BF696743-0A9B-4D8C-BFDF-E74492E17DB8}" type="slidenum">
              <a:rPr lang="en-AU" smtClean="0"/>
              <a:pPr/>
              <a:t>18</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Wikis allow students to develop</a:t>
            </a:r>
            <a:r>
              <a:rPr lang="en-US" baseline="0" dirty="0" smtClean="0"/>
              <a:t> many essential skills and to be actively involved in the learning process.</a:t>
            </a:r>
            <a:endParaRPr lang="en-US" dirty="0"/>
          </a:p>
        </p:txBody>
      </p:sp>
      <p:sp>
        <p:nvSpPr>
          <p:cNvPr id="4" name="Slide Number Placeholder 3"/>
          <p:cNvSpPr>
            <a:spLocks noGrp="1"/>
          </p:cNvSpPr>
          <p:nvPr>
            <p:ph type="sldNum" sz="quarter" idx="10"/>
          </p:nvPr>
        </p:nvSpPr>
        <p:spPr/>
        <p:txBody>
          <a:bodyPr/>
          <a:lstStyle/>
          <a:p>
            <a:fld id="{EB771584-7E7A-446C-B8A8-63D41FF1D3B4}" type="slidenum">
              <a:rPr lang="en-US" smtClean="0"/>
              <a:pPr/>
              <a:t>19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Teachers can use wikis to foster and administer collaborative,</a:t>
            </a:r>
            <a:r>
              <a:rPr lang="en-US" baseline="0" dirty="0" smtClean="0"/>
              <a:t> cooperative learning.</a:t>
            </a:r>
            <a:endParaRPr lang="en-US" dirty="0"/>
          </a:p>
        </p:txBody>
      </p:sp>
      <p:sp>
        <p:nvSpPr>
          <p:cNvPr id="4" name="Slide Number Placeholder 3"/>
          <p:cNvSpPr>
            <a:spLocks noGrp="1"/>
          </p:cNvSpPr>
          <p:nvPr>
            <p:ph type="sldNum" sz="quarter" idx="10"/>
          </p:nvPr>
        </p:nvSpPr>
        <p:spPr/>
        <p:txBody>
          <a:bodyPr/>
          <a:lstStyle/>
          <a:p>
            <a:fld id="{EB771584-7E7A-446C-B8A8-63D41FF1D3B4}" type="slidenum">
              <a:rPr lang="en-US" smtClean="0"/>
              <a:pPr/>
              <a:t>20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students are adding new content to a wiki, they are reaching</a:t>
            </a:r>
            <a:r>
              <a:rPr lang="en-US" baseline="0" dirty="0" smtClean="0"/>
              <a:t> the higher levels of Bloom’s revised taxonomy.  They are creating.</a:t>
            </a:r>
            <a:endParaRPr lang="en-US" dirty="0"/>
          </a:p>
        </p:txBody>
      </p:sp>
      <p:sp>
        <p:nvSpPr>
          <p:cNvPr id="4" name="Slide Number Placeholder 3"/>
          <p:cNvSpPr>
            <a:spLocks noGrp="1"/>
          </p:cNvSpPr>
          <p:nvPr>
            <p:ph type="sldNum" sz="quarter" idx="10"/>
          </p:nvPr>
        </p:nvSpPr>
        <p:spPr/>
        <p:txBody>
          <a:bodyPr/>
          <a:lstStyle/>
          <a:p>
            <a:fld id="{EB771584-7E7A-446C-B8A8-63D41FF1D3B4}" type="slidenum">
              <a:rPr lang="en-US" smtClean="0"/>
              <a:pPr/>
              <a:t>22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of the concerns</a:t>
            </a:r>
            <a:r>
              <a:rPr lang="en-US" baseline="0" dirty="0" smtClean="0"/>
              <a:t> can be addressed by developing and enforcing wiki “ground rules” and establishing a sense of community trust in the classroom.  The benefits outweigh the concerns:  a wiki is a technology tool which can enhance teaching and learning.</a:t>
            </a:r>
            <a:endParaRPr lang="en-US" dirty="0"/>
          </a:p>
        </p:txBody>
      </p:sp>
      <p:sp>
        <p:nvSpPr>
          <p:cNvPr id="4" name="Slide Number Placeholder 3"/>
          <p:cNvSpPr>
            <a:spLocks noGrp="1"/>
          </p:cNvSpPr>
          <p:nvPr>
            <p:ph type="sldNum" sz="quarter" idx="10"/>
          </p:nvPr>
        </p:nvSpPr>
        <p:spPr/>
        <p:txBody>
          <a:bodyPr/>
          <a:lstStyle/>
          <a:p>
            <a:fld id="{EB771584-7E7A-446C-B8A8-63D41FF1D3B4}" type="slidenum">
              <a:rPr lang="en-US" smtClean="0"/>
              <a:pPr/>
              <a:t>23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Wikis</a:t>
            </a:r>
            <a:r>
              <a:rPr lang="en-US" baseline="0" dirty="0" smtClean="0"/>
              <a:t> can be used in a variety of educational contexts.  They can be used between teacher and student and student to student for learning in the classroom, to reach out and learn with other students across the globe, and for teachers to create collaborative communities with other teachers and administrators.</a:t>
            </a:r>
            <a:endParaRPr lang="en-US" dirty="0"/>
          </a:p>
        </p:txBody>
      </p:sp>
      <p:sp>
        <p:nvSpPr>
          <p:cNvPr id="4" name="Slide Number Placeholder 3"/>
          <p:cNvSpPr>
            <a:spLocks noGrp="1"/>
          </p:cNvSpPr>
          <p:nvPr>
            <p:ph type="sldNum" sz="quarter" idx="10"/>
          </p:nvPr>
        </p:nvSpPr>
        <p:spPr/>
        <p:txBody>
          <a:bodyPr/>
          <a:lstStyle/>
          <a:p>
            <a:fld id="{EB771584-7E7A-446C-B8A8-63D41FF1D3B4}" type="slidenum">
              <a:rPr lang="en-US" smtClean="0"/>
              <a:pPr/>
              <a:t>26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2" name="Date Placeholder 27"/>
          <p:cNvSpPr>
            <a:spLocks noGrp="1"/>
          </p:cNvSpPr>
          <p:nvPr>
            <p:ph type="dt" sz="half" idx="2"/>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13"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14"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27"/>
          <p:cNvSpPr>
            <a:spLocks noGrp="1"/>
          </p:cNvSpPr>
          <p:nvPr>
            <p:ph type="dt" sz="half" idx="2"/>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8"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9"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27"/>
          <p:cNvSpPr>
            <a:spLocks noGrp="1"/>
          </p:cNvSpPr>
          <p:nvPr>
            <p:ph type="dt" sz="half" idx="2"/>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8"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9"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27"/>
          <p:cNvSpPr>
            <a:spLocks noGrp="1"/>
          </p:cNvSpPr>
          <p:nvPr>
            <p:ph type="dt" sz="half" idx="2"/>
          </p:nvPr>
        </p:nvSpPr>
        <p:spPr>
          <a:xfrm>
            <a:off x="142843" y="6429396"/>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8" name="Footer Placeholder 16"/>
          <p:cNvSpPr>
            <a:spLocks noGrp="1"/>
          </p:cNvSpPr>
          <p:nvPr>
            <p:ph type="ftr" sz="quarter" idx="3"/>
          </p:nvPr>
        </p:nvSpPr>
        <p:spPr>
          <a:xfrm>
            <a:off x="2786050" y="6429396"/>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9" name="Slide Number Placeholder 28"/>
          <p:cNvSpPr>
            <a:spLocks noGrp="1"/>
          </p:cNvSpPr>
          <p:nvPr>
            <p:ph type="sldNum" sz="quarter" idx="4"/>
          </p:nvPr>
        </p:nvSpPr>
        <p:spPr>
          <a:xfrm>
            <a:off x="6867161" y="6429396"/>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Date Placeholder 27"/>
          <p:cNvSpPr>
            <a:spLocks noGrp="1"/>
          </p:cNvSpPr>
          <p:nvPr>
            <p:ph type="dt" sz="half" idx="2"/>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8"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9"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27"/>
          <p:cNvSpPr>
            <a:spLocks noGrp="1"/>
          </p:cNvSpPr>
          <p:nvPr>
            <p:ph type="dt" sz="half" idx="10"/>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9"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10"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27"/>
          <p:cNvSpPr>
            <a:spLocks noGrp="1"/>
          </p:cNvSpPr>
          <p:nvPr>
            <p:ph type="dt" sz="half" idx="10"/>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11" name="Footer Placeholder 16"/>
          <p:cNvSpPr>
            <a:spLocks noGrp="1"/>
          </p:cNvSpPr>
          <p:nvPr>
            <p:ph type="ftr" sz="quarter" idx="11"/>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12" name="Slide Number Placeholder 28"/>
          <p:cNvSpPr>
            <a:spLocks noGrp="1"/>
          </p:cNvSpPr>
          <p:nvPr>
            <p:ph type="sldNum" sz="quarter" idx="12"/>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27"/>
          <p:cNvSpPr>
            <a:spLocks noGrp="1"/>
          </p:cNvSpPr>
          <p:nvPr>
            <p:ph type="dt" sz="half" idx="2"/>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7"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8"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27"/>
          <p:cNvSpPr>
            <a:spLocks noGrp="1"/>
          </p:cNvSpPr>
          <p:nvPr>
            <p:ph type="dt" sz="half" idx="2"/>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6"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7"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27"/>
          <p:cNvSpPr>
            <a:spLocks noGrp="1"/>
          </p:cNvSpPr>
          <p:nvPr>
            <p:ph type="dt" sz="half" idx="10"/>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9"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10"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27"/>
          <p:cNvSpPr>
            <a:spLocks noGrp="1"/>
          </p:cNvSpPr>
          <p:nvPr>
            <p:ph type="dt" sz="half" idx="10"/>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9"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10"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14290"/>
            <a:ext cx="8229600" cy="1143000"/>
          </a:xfrm>
          <a:prstGeom prst="rect">
            <a:avLst/>
          </a:prstGeom>
        </p:spPr>
        <p:txBody>
          <a:bodyPr vert="horz" anchor="t">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428736"/>
            <a:ext cx="8229600" cy="500066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8" name="Date Placeholder 27"/>
          <p:cNvSpPr>
            <a:spLocks noGrp="1"/>
          </p:cNvSpPr>
          <p:nvPr>
            <p:ph type="dt" sz="half" idx="2"/>
          </p:nvPr>
        </p:nvSpPr>
        <p:spPr>
          <a:xfrm>
            <a:off x="142843" y="6416675"/>
            <a:ext cx="2928959" cy="365125"/>
          </a:xfrm>
          <a:prstGeom prst="rect">
            <a:avLst/>
          </a:prstGeom>
        </p:spPr>
        <p:txBody>
          <a:bodyPr anchor="b"/>
          <a:lstStyle>
            <a:lvl1pPr>
              <a:defRPr sz="1400">
                <a:latin typeface="Arial" pitchFamily="34" charset="0"/>
                <a:cs typeface="Arial" pitchFamily="34" charset="0"/>
              </a:defRPr>
            </a:lvl1pPr>
          </a:lstStyle>
          <a:p>
            <a:r>
              <a:rPr lang="en-US" smtClean="0"/>
              <a:t>Rosebud Cluster Day 29 Jan 2010</a:t>
            </a:r>
            <a:endParaRPr lang="en-AU" dirty="0"/>
          </a:p>
        </p:txBody>
      </p:sp>
      <p:sp>
        <p:nvSpPr>
          <p:cNvPr id="9" name="Footer Placeholder 16"/>
          <p:cNvSpPr>
            <a:spLocks noGrp="1"/>
          </p:cNvSpPr>
          <p:nvPr>
            <p:ph type="ftr" sz="quarter" idx="3"/>
          </p:nvPr>
        </p:nvSpPr>
        <p:spPr>
          <a:xfrm>
            <a:off x="2786050" y="6416675"/>
            <a:ext cx="4357718" cy="365125"/>
          </a:xfrm>
          <a:prstGeom prst="rect">
            <a:avLst/>
          </a:prstGeom>
        </p:spPr>
        <p:txBody>
          <a:bodyPr anchor="b"/>
          <a:lstStyle>
            <a:lvl1pPr algn="ctr">
              <a:defRPr sz="1400">
                <a:latin typeface="Arial" pitchFamily="34" charset="0"/>
                <a:cs typeface="Arial" pitchFamily="34" charset="0"/>
              </a:defRPr>
            </a:lvl1pPr>
          </a:lstStyle>
          <a:p>
            <a:r>
              <a:rPr lang="en-AU" smtClean="0"/>
              <a:t>Rosebud Cluster Day 29 Jan 2010 Wikis and Podcasting in our Classrooms       Emma Schafer</a:t>
            </a:r>
            <a:endParaRPr lang="en-AU" dirty="0"/>
          </a:p>
        </p:txBody>
      </p:sp>
      <p:sp>
        <p:nvSpPr>
          <p:cNvPr id="10" name="Slide Number Placeholder 28"/>
          <p:cNvSpPr>
            <a:spLocks noGrp="1"/>
          </p:cNvSpPr>
          <p:nvPr>
            <p:ph type="sldNum" sz="quarter" idx="4"/>
          </p:nvPr>
        </p:nvSpPr>
        <p:spPr>
          <a:xfrm>
            <a:off x="6867161" y="6416675"/>
            <a:ext cx="1848243" cy="365125"/>
          </a:xfrm>
          <a:prstGeom prst="rect">
            <a:avLst/>
          </a:prstGeom>
        </p:spPr>
        <p:txBody>
          <a:bodyPr anchor="b"/>
          <a:lstStyle>
            <a:lvl1pPr>
              <a:defRPr sz="1400">
                <a:latin typeface="Arial" pitchFamily="34" charset="0"/>
                <a:cs typeface="Arial" pitchFamily="34" charset="0"/>
              </a:defRPr>
            </a:lvl1pPr>
          </a:lstStyle>
          <a:p>
            <a:pPr algn="r"/>
            <a:r>
              <a:rPr lang="en-AU" dirty="0" smtClean="0"/>
              <a:t>Emma Schafer</a:t>
            </a:r>
            <a:endParaRPr lang="en-AU"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Tx/>
        <a:buBlip>
          <a:blip r:embed="rId13"/>
        </a:buBlip>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Tx/>
        <a:buBlip>
          <a:blip r:embed="rId14"/>
        </a:buBlip>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audacity.sourceforge.net/abou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learninginhand.com/podcasting/create.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det.wa.edu.au/education/cmis/eval/curriculum/ict/podcasts/" TargetMode="External"/><Relationship Id="rId2" Type="http://schemas.openxmlformats.org/officeDocument/2006/relationships/hyperlink" Target="http://epnweb.org/" TargetMode="External"/><Relationship Id="rId1" Type="http://schemas.openxmlformats.org/officeDocument/2006/relationships/slideLayout" Target="../slideLayouts/slideLayout2.xml"/><Relationship Id="rId6" Type="http://schemas.openxmlformats.org/officeDocument/2006/relationships/hyperlink" Target="http://www.commoncraft.com/podcasting" TargetMode="External"/><Relationship Id="rId5" Type="http://schemas.openxmlformats.org/officeDocument/2006/relationships/hyperlink" Target="http://www.uwstout.edu/soe/profdev/podcastrubric.html" TargetMode="External"/><Relationship Id="rId4" Type="http://schemas.openxmlformats.org/officeDocument/2006/relationships/hyperlink" Target="http://userwww.sfsu.edu/~nshelley/index.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ikicentral.wikispaces.com/file/view/mrsmaines+wiki+warranty.do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ikisineducation.wetpaint.com/page/Teacher+Peer+Wiki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www.teachersfirst.com/content/wiki/wikiideas1.cf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www.wikispaces.com/site/for/teachers" TargetMode="External"/><Relationship Id="rId7" Type="http://schemas.openxmlformats.org/officeDocument/2006/relationships/image" Target="../media/image9.gi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hyperlink" Target="http://wikisineducation.wetpaint.com/" TargetMode="External"/><Relationship Id="rId4" Type="http://schemas.openxmlformats.org/officeDocument/2006/relationships/hyperlink" Target="http://pbworks.com/academic.wiki" TargetMode="Externa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icttoolkit/wikispaces.com" TargetMode="External"/><Relationship Id="rId7" Type="http://schemas.openxmlformats.org/officeDocument/2006/relationships/hyperlink" Target="http://www.academiccommons.org/commons/essay/turbo-charged-wikis-technology-embraces-cooperative-learning" TargetMode="External"/><Relationship Id="rId2" Type="http://schemas.openxmlformats.org/officeDocument/2006/relationships/hyperlink" Target="http://peninsulaictnetwork/wikispaces.com" TargetMode="External"/><Relationship Id="rId1" Type="http://schemas.openxmlformats.org/officeDocument/2006/relationships/slideLayout" Target="../slideLayouts/slideLayout2.xml"/><Relationship Id="rId6" Type="http://schemas.openxmlformats.org/officeDocument/2006/relationships/hyperlink" Target="http://www.slideshare.net/brumsted/introduction-to-wikis" TargetMode="External"/><Relationship Id="rId5" Type="http://schemas.openxmlformats.org/officeDocument/2006/relationships/hyperlink" Target="http://educationalwikis.wikispaces.com/Examples+of+educational+wikis" TargetMode="External"/><Relationship Id="rId4" Type="http://schemas.openxmlformats.org/officeDocument/2006/relationships/hyperlink" Target="http://www.teachersfirst.com/content/wiki/wikiideas1.cfm"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www.flatclassroomproject.org/"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39.xml.rels><?xml version="1.0" encoding="UTF-8" standalone="yes"?>
<Relationships xmlns="http://schemas.openxmlformats.org/package/2006/relationships"><Relationship Id="rId3" Type="http://schemas.openxmlformats.org/officeDocument/2006/relationships/hyperlink" Target="http://edorigami.wikispaces.com/" TargetMode="External"/><Relationship Id="rId2" Type="http://schemas.openxmlformats.org/officeDocument/2006/relationships/hyperlink" Target="http://teacherportal.wikispaces.com/" TargetMode="External"/><Relationship Id="rId1" Type="http://schemas.openxmlformats.org/officeDocument/2006/relationships/slideLayout" Target="../slideLayouts/slideLayout2.xml"/><Relationship Id="rId5" Type="http://schemas.openxmlformats.org/officeDocument/2006/relationships/hyperlink" Target="http://blogswikisdocs.wikispaces.com/" TargetMode="External"/><Relationship Id="rId4" Type="http://schemas.openxmlformats.org/officeDocument/2006/relationships/hyperlink" Target="http://carbonfighters.pbworks.com/For+Teacher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biologyoracle.podomatic.com/" TargetMode="External"/><Relationship Id="rId3" Type="http://schemas.openxmlformats.org/officeDocument/2006/relationships/hyperlink" Target="http://music.podshow.com/" TargetMode="External"/><Relationship Id="rId7" Type="http://schemas.openxmlformats.org/officeDocument/2006/relationships/hyperlink" Target="http://www.sandiagprimary.co.uk/radio_sandiag/index.php" TargetMode="External"/><Relationship Id="rId2" Type="http://schemas.openxmlformats.org/officeDocument/2006/relationships/hyperlink" Target="http://www.podsafeaudio.com/" TargetMode="External"/><Relationship Id="rId1" Type="http://schemas.openxmlformats.org/officeDocument/2006/relationships/slideLayout" Target="../slideLayouts/slideLayout2.xml"/><Relationship Id="rId6" Type="http://schemas.openxmlformats.org/officeDocument/2006/relationships/hyperlink" Target="http://www.carrumpods.com/" TargetMode="External"/><Relationship Id="rId11" Type="http://schemas.openxmlformats.org/officeDocument/2006/relationships/hyperlink" Target="http://www.abc.net.au/rn/podcast/" TargetMode="External"/><Relationship Id="rId5" Type="http://schemas.openxmlformats.org/officeDocument/2006/relationships/hyperlink" Target="http://www.freesound.org/" TargetMode="External"/><Relationship Id="rId10" Type="http://schemas.openxmlformats.org/officeDocument/2006/relationships/hyperlink" Target="http://www.det.wa.edu.au/education/cmis/eval/curriculum/ict/podcasts/" TargetMode="External"/><Relationship Id="rId4" Type="http://schemas.openxmlformats.org/officeDocument/2006/relationships/hyperlink" Target="http://www.jamendo.com/" TargetMode="External"/><Relationship Id="rId9" Type="http://schemas.openxmlformats.org/officeDocument/2006/relationships/hyperlink" Target="http://www.vcehelp.com.au/category/podcasts-video/"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bbc.co.uk/radio" TargetMode="External"/><Relationship Id="rId2" Type="http://schemas.openxmlformats.org/officeDocument/2006/relationships/hyperlink" Target="http://www.apple.com/itunes/store" TargetMode="External"/><Relationship Id="rId1" Type="http://schemas.openxmlformats.org/officeDocument/2006/relationships/slideLayout" Target="../slideLayouts/slideLayout2.xml"/><Relationship Id="rId4" Type="http://schemas.openxmlformats.org/officeDocument/2006/relationships/hyperlink" Target="http://www.podcastalley.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smtClean="0"/>
              <a:t>Wikis and Podcasting in our classrooms</a:t>
            </a:r>
            <a:endParaRPr lang="en-AU" dirty="0"/>
          </a:p>
        </p:txBody>
      </p:sp>
      <p:sp>
        <p:nvSpPr>
          <p:cNvPr id="3" name="Subtitle 2"/>
          <p:cNvSpPr>
            <a:spLocks noGrp="1"/>
          </p:cNvSpPr>
          <p:nvPr>
            <p:ph type="subTitle" idx="1"/>
          </p:nvPr>
        </p:nvSpPr>
        <p:spPr>
          <a:xfrm>
            <a:off x="3143240" y="3286124"/>
            <a:ext cx="5414978" cy="1752600"/>
          </a:xfrm>
        </p:spPr>
        <p:txBody>
          <a:bodyPr/>
          <a:lstStyle/>
          <a:p>
            <a:pPr algn="r"/>
            <a:r>
              <a:rPr lang="en-AU" dirty="0" smtClean="0"/>
              <a:t>Rosebud Cluster Day 29 Jan 2010</a:t>
            </a:r>
            <a:endParaRPr lang="en-AU" dirty="0"/>
          </a:p>
        </p:txBody>
      </p:sp>
      <p:pic>
        <p:nvPicPr>
          <p:cNvPr id="58370" name="Picture 2" descr="Wiki Skills by langwitches."/>
          <p:cNvPicPr>
            <a:picLocks noChangeAspect="1" noChangeArrowheads="1"/>
          </p:cNvPicPr>
          <p:nvPr/>
        </p:nvPicPr>
        <p:blipFill>
          <a:blip r:embed="rId3"/>
          <a:srcRect/>
          <a:stretch>
            <a:fillRect/>
          </a:stretch>
        </p:blipFill>
        <p:spPr bwMode="auto">
          <a:xfrm>
            <a:off x="7283" y="3714777"/>
            <a:ext cx="3207395" cy="314324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Where do I start?</a:t>
            </a:r>
            <a:endParaRPr lang="en-AU" dirty="0"/>
          </a:p>
        </p:txBody>
      </p:sp>
      <p:sp>
        <p:nvSpPr>
          <p:cNvPr id="3" name="Content Placeholder 2"/>
          <p:cNvSpPr>
            <a:spLocks noGrp="1"/>
          </p:cNvSpPr>
          <p:nvPr>
            <p:ph idx="1"/>
          </p:nvPr>
        </p:nvSpPr>
        <p:spPr>
          <a:xfrm>
            <a:off x="500034" y="1214422"/>
            <a:ext cx="8229600" cy="5000660"/>
          </a:xfrm>
        </p:spPr>
        <p:txBody>
          <a:bodyPr>
            <a:normAutofit fontScale="92500" lnSpcReduction="20000"/>
          </a:bodyPr>
          <a:lstStyle/>
          <a:p>
            <a:r>
              <a:rPr lang="en-AU" b="1" dirty="0" smtClean="0"/>
              <a:t>Hardware</a:t>
            </a:r>
            <a:r>
              <a:rPr lang="en-AU" dirty="0" smtClean="0"/>
              <a:t/>
            </a:r>
            <a:br>
              <a:rPr lang="en-AU" dirty="0" smtClean="0"/>
            </a:br>
            <a:r>
              <a:rPr lang="en-AU" dirty="0" smtClean="0"/>
              <a:t>- Microphone/audio recorder</a:t>
            </a:r>
            <a:br>
              <a:rPr lang="en-AU" dirty="0" smtClean="0"/>
            </a:br>
            <a:r>
              <a:rPr lang="en-AU" dirty="0" smtClean="0"/>
              <a:t>- Computer</a:t>
            </a:r>
          </a:p>
          <a:p>
            <a:r>
              <a:rPr lang="en-AU" b="1" dirty="0" smtClean="0"/>
              <a:t>Software</a:t>
            </a:r>
            <a:r>
              <a:rPr lang="en-AU" dirty="0" smtClean="0"/>
              <a:t> (Audacity)</a:t>
            </a:r>
            <a:br>
              <a:rPr lang="en-AU" dirty="0" smtClean="0"/>
            </a:br>
            <a:r>
              <a:rPr lang="en-AU" dirty="0" smtClean="0">
                <a:hlinkClick r:id="rId2"/>
              </a:rPr>
              <a:t>http://audacity.sourceforge.net/about</a:t>
            </a:r>
            <a:r>
              <a:rPr lang="en-AU" dirty="0" smtClean="0"/>
              <a:t/>
            </a:r>
            <a:br>
              <a:rPr lang="en-AU" dirty="0" smtClean="0"/>
            </a:br>
            <a:r>
              <a:rPr lang="en-AU" dirty="0" smtClean="0"/>
              <a:t>- basic audio recording</a:t>
            </a:r>
            <a:br>
              <a:rPr lang="en-AU" dirty="0" smtClean="0"/>
            </a:br>
            <a:r>
              <a:rPr lang="en-AU" dirty="0" smtClean="0"/>
              <a:t>- sound effects</a:t>
            </a:r>
            <a:br>
              <a:rPr lang="en-AU" dirty="0" smtClean="0"/>
            </a:br>
            <a:r>
              <a:rPr lang="en-AU" dirty="0" smtClean="0"/>
              <a:t>- it’s free</a:t>
            </a:r>
          </a:p>
          <a:p>
            <a:r>
              <a:rPr lang="en-AU" b="1" dirty="0" smtClean="0"/>
              <a:t>Purpose</a:t>
            </a:r>
            <a:r>
              <a:rPr lang="en-AU" dirty="0" smtClean="0"/>
              <a:t/>
            </a:r>
            <a:br>
              <a:rPr lang="en-AU" dirty="0" smtClean="0"/>
            </a:br>
            <a:r>
              <a:rPr lang="en-AU" dirty="0" smtClean="0"/>
              <a:t>- as a way to deliver content to your students</a:t>
            </a:r>
            <a:br>
              <a:rPr lang="en-AU" dirty="0" smtClean="0"/>
            </a:br>
            <a:r>
              <a:rPr lang="en-AU" dirty="0" smtClean="0"/>
              <a:t>- as a means to showcase your students ‘work</a:t>
            </a:r>
          </a:p>
          <a:p>
            <a:r>
              <a:rPr lang="en-AU" dirty="0" smtClean="0"/>
              <a:t>Somewhere to </a:t>
            </a:r>
            <a:r>
              <a:rPr lang="en-AU" b="1" dirty="0" smtClean="0"/>
              <a:t>host</a:t>
            </a:r>
            <a:r>
              <a:rPr lang="en-AU" dirty="0" smtClean="0"/>
              <a:t> the podcast</a:t>
            </a:r>
            <a:br>
              <a:rPr lang="en-AU" dirty="0" smtClean="0"/>
            </a:br>
            <a:r>
              <a:rPr lang="en-AU" dirty="0" smtClean="0"/>
              <a:t>-wiki</a:t>
            </a:r>
            <a:br>
              <a:rPr lang="en-AU" dirty="0" smtClean="0"/>
            </a:br>
            <a:r>
              <a:rPr lang="en-AU" dirty="0" smtClean="0"/>
              <a:t>- </a:t>
            </a:r>
            <a:r>
              <a:rPr lang="en-AU" dirty="0" err="1" smtClean="0"/>
              <a:t>itunes</a:t>
            </a:r>
            <a:endParaRPr lang="en-AU" dirty="0" smtClean="0"/>
          </a:p>
          <a:p>
            <a:endParaRPr lang="en-AU" dirty="0" smtClean="0"/>
          </a:p>
          <a:p>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Lesson Ideas for Podcasts</a:t>
            </a:r>
            <a:endParaRPr lang="en-AU" dirty="0"/>
          </a:p>
        </p:txBody>
      </p:sp>
      <p:sp>
        <p:nvSpPr>
          <p:cNvPr id="3" name="Content Placeholder 2"/>
          <p:cNvSpPr>
            <a:spLocks noGrp="1"/>
          </p:cNvSpPr>
          <p:nvPr>
            <p:ph idx="1"/>
          </p:nvPr>
        </p:nvSpPr>
        <p:spPr/>
        <p:txBody>
          <a:bodyPr>
            <a:normAutofit lnSpcReduction="10000"/>
          </a:bodyPr>
          <a:lstStyle/>
          <a:p>
            <a:r>
              <a:rPr lang="en-AU" dirty="0" smtClean="0"/>
              <a:t>Weekly classroom new broadcast</a:t>
            </a:r>
          </a:p>
          <a:p>
            <a:r>
              <a:rPr lang="en-AU" dirty="0" smtClean="0"/>
              <a:t>Document a field trip</a:t>
            </a:r>
          </a:p>
          <a:p>
            <a:r>
              <a:rPr lang="en-AU" dirty="0" smtClean="0"/>
              <a:t>Record a class discussion</a:t>
            </a:r>
          </a:p>
          <a:p>
            <a:r>
              <a:rPr lang="en-AU" dirty="0" smtClean="0"/>
              <a:t>Share book reviews</a:t>
            </a:r>
          </a:p>
          <a:p>
            <a:r>
              <a:rPr lang="en-AU" dirty="0" smtClean="0"/>
              <a:t>Conduct interviews</a:t>
            </a:r>
          </a:p>
          <a:p>
            <a:r>
              <a:rPr lang="en-AU" dirty="0" smtClean="0"/>
              <a:t>Review curricular content</a:t>
            </a:r>
          </a:p>
          <a:p>
            <a:r>
              <a:rPr lang="en-AU" dirty="0" smtClean="0"/>
              <a:t>Reader recording for buddy system</a:t>
            </a:r>
          </a:p>
          <a:p>
            <a:pPr>
              <a:buNone/>
            </a:pPr>
            <a:endParaRPr lang="en-AU" dirty="0" smtClean="0"/>
          </a:p>
          <a:p>
            <a:pPr>
              <a:buNone/>
            </a:pPr>
            <a:r>
              <a:rPr lang="en-AU" dirty="0" smtClean="0">
                <a:hlinkClick r:id="rId2"/>
              </a:rPr>
              <a:t>http://</a:t>
            </a:r>
            <a:r>
              <a:rPr lang="en-AU" dirty="0" smtClean="0">
                <a:hlinkClick r:id="rId2"/>
              </a:rPr>
              <a:t>www.learninginhand.com/podcasting/create.html</a:t>
            </a:r>
            <a:endParaRPr lang="en-AU" dirty="0" smtClean="0"/>
          </a:p>
          <a:p>
            <a:pPr>
              <a:buNone/>
            </a:pP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Podcast Lesson </a:t>
            </a:r>
            <a:r>
              <a:rPr lang="en-AU" dirty="0" smtClean="0"/>
              <a:t>Support</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Education </a:t>
            </a:r>
            <a:r>
              <a:rPr lang="en-AU" dirty="0" smtClean="0"/>
              <a:t>Podcast Network</a:t>
            </a:r>
            <a:br>
              <a:rPr lang="en-AU" dirty="0" smtClean="0"/>
            </a:br>
            <a:r>
              <a:rPr lang="en-AU" dirty="0" smtClean="0">
                <a:hlinkClick r:id="rId2"/>
              </a:rPr>
              <a:t>http://epnweb.org</a:t>
            </a:r>
            <a:r>
              <a:rPr lang="en-AU" dirty="0" smtClean="0">
                <a:hlinkClick r:id="rId2"/>
              </a:rPr>
              <a:t>/</a:t>
            </a:r>
            <a:endParaRPr lang="en-AU" dirty="0" smtClean="0"/>
          </a:p>
          <a:p>
            <a:r>
              <a:rPr lang="en-AU" dirty="0" smtClean="0"/>
              <a:t>Resourcing the Curriculum – podcasting in </a:t>
            </a:r>
            <a:r>
              <a:rPr lang="en-AU" dirty="0" smtClean="0"/>
              <a:t>the classroom</a:t>
            </a:r>
            <a:br>
              <a:rPr lang="en-AU" dirty="0" smtClean="0"/>
            </a:br>
            <a:r>
              <a:rPr lang="en-AU" dirty="0" smtClean="0">
                <a:hlinkClick r:id="rId3"/>
              </a:rPr>
              <a:t>http://www.det.wa.edu.au/education/cmis/eval/curriculum/ict/podcasts</a:t>
            </a:r>
            <a:r>
              <a:rPr lang="en-AU" dirty="0" smtClean="0">
                <a:hlinkClick r:id="rId3"/>
              </a:rPr>
              <a:t>/</a:t>
            </a:r>
            <a:endParaRPr lang="en-AU" dirty="0" smtClean="0"/>
          </a:p>
          <a:p>
            <a:r>
              <a:rPr lang="en-AU" dirty="0" smtClean="0"/>
              <a:t>Podcasting in the classroom</a:t>
            </a:r>
            <a:r>
              <a:rPr lang="en-AU" dirty="0" smtClean="0">
                <a:hlinkClick r:id="rId4"/>
              </a:rPr>
              <a:t/>
            </a:r>
            <a:br>
              <a:rPr lang="en-AU" dirty="0" smtClean="0">
                <a:hlinkClick r:id="rId4"/>
              </a:rPr>
            </a:br>
            <a:r>
              <a:rPr lang="en-AU" dirty="0" smtClean="0">
                <a:hlinkClick r:id="rId4"/>
              </a:rPr>
              <a:t>http</a:t>
            </a:r>
            <a:r>
              <a:rPr lang="en-AU" dirty="0" smtClean="0">
                <a:hlinkClick r:id="rId4"/>
              </a:rPr>
              <a:t>://userwww.sfsu.edu/~</a:t>
            </a:r>
            <a:r>
              <a:rPr lang="en-AU" dirty="0" smtClean="0">
                <a:hlinkClick r:id="rId4"/>
              </a:rPr>
              <a:t>nshelley/index.html</a:t>
            </a:r>
            <a:endParaRPr lang="en-AU" dirty="0" smtClean="0"/>
          </a:p>
          <a:p>
            <a:r>
              <a:rPr lang="en-AU" dirty="0" smtClean="0"/>
              <a:t>Rubric</a:t>
            </a:r>
            <a:r>
              <a:rPr lang="en-AU" dirty="0" smtClean="0"/>
              <a:t>: Podcasting Project</a:t>
            </a:r>
            <a:br>
              <a:rPr lang="en-AU" dirty="0" smtClean="0"/>
            </a:br>
            <a:r>
              <a:rPr lang="en-AU" dirty="0" smtClean="0">
                <a:hlinkClick r:id="rId5"/>
              </a:rPr>
              <a:t>http://www.uwstout.edu/soe/profdev/podcastrubric.html</a:t>
            </a:r>
            <a:endParaRPr lang="en-AU" dirty="0" smtClean="0"/>
          </a:p>
          <a:p>
            <a:r>
              <a:rPr lang="en-AU" dirty="0" smtClean="0"/>
              <a:t>A short video explaining podcasting</a:t>
            </a:r>
            <a:br>
              <a:rPr lang="en-AU" dirty="0" smtClean="0"/>
            </a:br>
            <a:r>
              <a:rPr lang="en-AU" dirty="0" smtClean="0">
                <a:hlinkClick r:id="rId6"/>
              </a:rPr>
              <a:t>http://www.commoncraft.com/podcasting</a:t>
            </a:r>
            <a:endParaRPr lang="en-AU" dirty="0" smtClean="0"/>
          </a:p>
          <a:p>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 to wikis</a:t>
            </a:r>
            <a:endParaRPr lang="en-AU" dirty="0"/>
          </a:p>
        </p:txBody>
      </p:sp>
      <p:sp>
        <p:nvSpPr>
          <p:cNvPr id="3" name="Text Placeholder 2"/>
          <p:cNvSpPr>
            <a:spLocks noGrp="1"/>
          </p:cNvSpPr>
          <p:nvPr>
            <p:ph type="body" idx="1"/>
          </p:nvPr>
        </p:nvSpPr>
        <p:spPr/>
        <p:txBody>
          <a:bodyPr/>
          <a:lstStyle/>
          <a:p>
            <a:endParaRPr lang="en-A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Guidelines for Exploration</a:t>
            </a:r>
            <a:endParaRPr lang="en-AU" dirty="0"/>
          </a:p>
        </p:txBody>
      </p:sp>
      <p:sp>
        <p:nvSpPr>
          <p:cNvPr id="3" name="Content Placeholder 2"/>
          <p:cNvSpPr>
            <a:spLocks noGrp="1"/>
          </p:cNvSpPr>
          <p:nvPr>
            <p:ph idx="1"/>
          </p:nvPr>
        </p:nvSpPr>
        <p:spPr/>
        <p:txBody>
          <a:bodyPr/>
          <a:lstStyle/>
          <a:p>
            <a:r>
              <a:rPr lang="en-AU" dirty="0" smtClean="0"/>
              <a:t>Ensure information is meaningful and relevant</a:t>
            </a:r>
          </a:p>
          <a:p>
            <a:r>
              <a:rPr lang="en-AU" dirty="0" smtClean="0"/>
              <a:t>Summarise and hyperlink</a:t>
            </a:r>
          </a:p>
          <a:p>
            <a:r>
              <a:rPr lang="en-AU" dirty="0" smtClean="0"/>
              <a:t>Read the wiki and ask “what do I not understand about this topic?”</a:t>
            </a:r>
            <a:br>
              <a:rPr lang="en-AU" dirty="0" smtClean="0"/>
            </a:br>
            <a:r>
              <a:rPr lang="en-AU" dirty="0" smtClean="0"/>
              <a:t>Answer that question and post findings</a:t>
            </a:r>
          </a:p>
          <a:p>
            <a:r>
              <a:rPr lang="en-AU" dirty="0" smtClean="0"/>
              <a:t>Do not delete information posted by others unless it is redundant or you are editing for improvement</a:t>
            </a:r>
            <a:endParaRPr lang="en-AU" dirty="0"/>
          </a:p>
        </p:txBody>
      </p:sp>
      <p:sp>
        <p:nvSpPr>
          <p:cNvPr id="4" name="Action Button: Back or Previous 3">
            <a:hlinkClick r:id="rId2" action="ppaction://hlinksldjump" highlightClick="1"/>
          </p:cNvPr>
          <p:cNvSpPr/>
          <p:nvPr/>
        </p:nvSpPr>
        <p:spPr>
          <a:xfrm>
            <a:off x="7929586" y="6215082"/>
            <a:ext cx="500066" cy="428628"/>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Wiki Assessment</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Ensure criteria is explicit and accessible from the beginning of a project</a:t>
            </a:r>
          </a:p>
          <a:p>
            <a:r>
              <a:rPr lang="en-AU" dirty="0" smtClean="0"/>
              <a:t>Encourage students to have input to the assessment criteria</a:t>
            </a:r>
          </a:p>
          <a:p>
            <a:r>
              <a:rPr lang="en-AU" dirty="0" smtClean="0"/>
              <a:t>Use multiple forms of assessment including group, peer and self assessment</a:t>
            </a:r>
          </a:p>
          <a:p>
            <a:r>
              <a:rPr lang="en-AU" dirty="0" smtClean="0"/>
              <a:t>Possible Criteria:</a:t>
            </a:r>
          </a:p>
          <a:p>
            <a:pPr lvl="1"/>
            <a:r>
              <a:rPr lang="en-AU" dirty="0" smtClean="0"/>
              <a:t>Collaborative Effort</a:t>
            </a:r>
          </a:p>
          <a:p>
            <a:pPr lvl="1"/>
            <a:r>
              <a:rPr lang="en-AU" dirty="0" smtClean="0"/>
              <a:t>Visual Appeal</a:t>
            </a:r>
          </a:p>
          <a:p>
            <a:pPr lvl="1"/>
            <a:r>
              <a:rPr lang="en-AU" dirty="0" smtClean="0"/>
              <a:t>Organisation</a:t>
            </a:r>
          </a:p>
          <a:p>
            <a:pPr lvl="1"/>
            <a:r>
              <a:rPr lang="en-AU" dirty="0" smtClean="0"/>
              <a:t>Hyperlinks</a:t>
            </a:r>
          </a:p>
          <a:p>
            <a:pPr lvl="1"/>
            <a:r>
              <a:rPr lang="en-AU" dirty="0" smtClean="0"/>
              <a:t>Original, intelligent wording</a:t>
            </a:r>
          </a:p>
          <a:p>
            <a:pPr lvl="1"/>
            <a:r>
              <a:rPr lang="en-AU" dirty="0" smtClean="0"/>
              <a:t>Spelling, grammar and punctuation</a:t>
            </a:r>
          </a:p>
          <a:p>
            <a:pPr lvl="1"/>
            <a:r>
              <a:rPr lang="en-AU" dirty="0" smtClean="0"/>
              <a:t>Completion of Topic Assignment</a:t>
            </a:r>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612775" y="228600"/>
            <a:ext cx="8153400" cy="990600"/>
          </a:xfrm>
        </p:spPr>
        <p:txBody>
          <a:bodyPr>
            <a:normAutofit/>
          </a:bodyPr>
          <a:lstStyle/>
          <a:p>
            <a:r>
              <a:rPr lang="en-US" dirty="0" smtClean="0"/>
              <a:t>Characteristics of Wikis</a:t>
            </a:r>
            <a:endParaRPr lang="fi-FI" dirty="0" smtClean="0"/>
          </a:p>
        </p:txBody>
      </p:sp>
      <p:sp>
        <p:nvSpPr>
          <p:cNvPr id="3" name="Content Placeholder 2"/>
          <p:cNvSpPr>
            <a:spLocks noGrp="1"/>
          </p:cNvSpPr>
          <p:nvPr>
            <p:ph idx="1"/>
          </p:nvPr>
        </p:nvSpPr>
        <p:spPr>
          <a:xfrm>
            <a:off x="612775" y="1600200"/>
            <a:ext cx="8153400" cy="4648200"/>
          </a:xfrm>
        </p:spPr>
        <p:txBody>
          <a:bodyPr>
            <a:normAutofit fontScale="77500" lnSpcReduction="20000"/>
          </a:bodyPr>
          <a:lstStyle/>
          <a:p>
            <a:pPr marL="320040" indent="-320040">
              <a:defRPr/>
            </a:pPr>
            <a:r>
              <a:rPr lang="en-US" sz="4300" dirty="0" smtClean="0"/>
              <a:t>Users and readers (depending on permissions) are able to edit or create any page (wikis)</a:t>
            </a:r>
          </a:p>
          <a:p>
            <a:pPr marL="320040" indent="-320040">
              <a:defRPr/>
            </a:pPr>
            <a:r>
              <a:rPr lang="en-US" sz="4300" dirty="0" smtClean="0"/>
              <a:t>Promote meaningful topic associations between different pages by using links</a:t>
            </a:r>
          </a:p>
          <a:p>
            <a:pPr marL="320040" indent="-320040">
              <a:defRPr/>
            </a:pPr>
            <a:r>
              <a:rPr lang="en-US" sz="4300" dirty="0" smtClean="0"/>
              <a:t>Aimed to involve the users and readers in an ongoing process of creation and collaboration that constantly evolves</a:t>
            </a:r>
            <a:endParaRPr lang="en-US" sz="2200" dirty="0" smtClean="0"/>
          </a:p>
        </p:txBody>
      </p:sp>
    </p:spTree>
  </p:cSld>
  <p:clrMapOvr>
    <a:masterClrMapping/>
  </p:clrMapOvr>
  <p:transition advClick="0" advTm="1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Features of Wikis</a:t>
            </a:r>
            <a:endParaRPr lang="en-AU" dirty="0"/>
          </a:p>
        </p:txBody>
      </p:sp>
      <p:sp>
        <p:nvSpPr>
          <p:cNvPr id="3" name="Content Placeholder 2"/>
          <p:cNvSpPr>
            <a:spLocks noGrp="1"/>
          </p:cNvSpPr>
          <p:nvPr>
            <p:ph idx="1"/>
          </p:nvPr>
        </p:nvSpPr>
        <p:spPr/>
        <p:txBody>
          <a:bodyPr>
            <a:normAutofit/>
          </a:bodyPr>
          <a:lstStyle/>
          <a:p>
            <a:pPr marL="320040" indent="-320040">
              <a:buClr>
                <a:schemeClr val="accent2"/>
              </a:buClr>
              <a:buSzPct val="60000"/>
              <a:defRPr/>
            </a:pPr>
            <a:r>
              <a:rPr lang="en-US" dirty="0" smtClean="0">
                <a:latin typeface="Tw Cen MT" pitchFamily="34" charset="0"/>
              </a:rPr>
              <a:t>Easy to use</a:t>
            </a:r>
            <a:endParaRPr lang="en-US" sz="1200" dirty="0" smtClean="0">
              <a:latin typeface="Tw Cen MT" pitchFamily="34" charset="0"/>
            </a:endParaRPr>
          </a:p>
          <a:p>
            <a:pPr marL="320040" indent="-320040">
              <a:buClr>
                <a:schemeClr val="accent2"/>
              </a:buClr>
              <a:buSzPct val="60000"/>
              <a:defRPr/>
            </a:pPr>
            <a:endParaRPr lang="en-US" sz="800" dirty="0" smtClean="0">
              <a:latin typeface="Tw Cen MT" pitchFamily="34" charset="0"/>
            </a:endParaRPr>
          </a:p>
          <a:p>
            <a:pPr marL="320040" indent="-320040">
              <a:buClr>
                <a:schemeClr val="accent2"/>
              </a:buClr>
              <a:buSzPct val="60000"/>
              <a:defRPr/>
            </a:pPr>
            <a:r>
              <a:rPr lang="en-US" dirty="0" smtClean="0">
                <a:latin typeface="Tw Cen MT" pitchFamily="34" charset="0"/>
              </a:rPr>
              <a:t>Can be used any time, any where</a:t>
            </a:r>
          </a:p>
          <a:p>
            <a:pPr marL="320040" indent="-320040">
              <a:buClr>
                <a:schemeClr val="accent2"/>
              </a:buClr>
              <a:buSzPct val="60000"/>
              <a:defRPr/>
            </a:pPr>
            <a:endParaRPr lang="en-US" sz="800" dirty="0" smtClean="0">
              <a:latin typeface="Tw Cen MT" pitchFamily="34" charset="0"/>
            </a:endParaRPr>
          </a:p>
          <a:p>
            <a:pPr marL="320040" indent="-320040">
              <a:buClr>
                <a:schemeClr val="accent2"/>
              </a:buClr>
              <a:buSzPct val="60000"/>
              <a:defRPr/>
            </a:pPr>
            <a:r>
              <a:rPr lang="en-US" dirty="0" smtClean="0">
                <a:latin typeface="Tw Cen MT" pitchFamily="34" charset="0"/>
              </a:rPr>
              <a:t>Keep track of revision history and who has made changes</a:t>
            </a:r>
          </a:p>
          <a:p>
            <a:pPr marL="320040" indent="-320040">
              <a:buClr>
                <a:schemeClr val="accent2"/>
              </a:buClr>
              <a:buSzPct val="60000"/>
              <a:defRPr/>
            </a:pPr>
            <a:endParaRPr lang="en-US" sz="800" dirty="0" smtClean="0">
              <a:latin typeface="Tw Cen MT" pitchFamily="34" charset="0"/>
            </a:endParaRPr>
          </a:p>
          <a:p>
            <a:pPr marL="320040" indent="-320040">
              <a:buClr>
                <a:schemeClr val="accent2"/>
              </a:buClr>
              <a:buSzPct val="60000"/>
              <a:defRPr/>
            </a:pPr>
            <a:r>
              <a:rPr lang="en-US" dirty="0" smtClean="0">
                <a:latin typeface="Tw Cen MT" pitchFamily="34" charset="0"/>
              </a:rPr>
              <a:t>Can be set to be public or private</a:t>
            </a:r>
          </a:p>
          <a:p>
            <a:pPr marL="320040" indent="-320040">
              <a:buClr>
                <a:schemeClr val="accent2"/>
              </a:buClr>
              <a:buSzPct val="60000"/>
              <a:defRPr/>
            </a:pPr>
            <a:endParaRPr lang="en-US" sz="800" dirty="0" smtClean="0">
              <a:latin typeface="Tw Cen MT" pitchFamily="34" charset="0"/>
            </a:endParaRPr>
          </a:p>
          <a:p>
            <a:pPr marL="320040" indent="-320040">
              <a:buClr>
                <a:schemeClr val="accent2"/>
              </a:buClr>
              <a:buSzPct val="60000"/>
              <a:defRPr/>
            </a:pPr>
            <a:r>
              <a:rPr lang="en-US" dirty="0" smtClean="0">
                <a:latin typeface="Tw Cen MT" pitchFamily="34" charset="0"/>
              </a:rPr>
              <a:t>Are constantly under construction</a:t>
            </a:r>
          </a:p>
          <a:p>
            <a:pPr marL="320040" indent="-320040">
              <a:buClr>
                <a:schemeClr val="accent2"/>
              </a:buClr>
              <a:buSzPct val="60000"/>
              <a:defRPr/>
            </a:pPr>
            <a:endParaRPr lang="en-US" sz="800" dirty="0" smtClean="0">
              <a:latin typeface="Tw Cen MT" pitchFamily="34" charset="0"/>
            </a:endParaRPr>
          </a:p>
          <a:p>
            <a:pPr marL="320040" indent="-320040">
              <a:buClr>
                <a:schemeClr val="accent2"/>
              </a:buClr>
              <a:buSzPct val="60000"/>
              <a:defRPr/>
            </a:pPr>
            <a:r>
              <a:rPr lang="en-US" dirty="0" smtClean="0">
                <a:latin typeface="Tw Cen MT" pitchFamily="34" charset="0"/>
              </a:rPr>
              <a:t>Collaboration is key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Benefits of Wikis</a:t>
            </a:r>
            <a:endParaRPr lang="en-AU" dirty="0"/>
          </a:p>
        </p:txBody>
      </p:sp>
      <p:sp>
        <p:nvSpPr>
          <p:cNvPr id="3" name="Content Placeholder 2"/>
          <p:cNvSpPr>
            <a:spLocks noGrp="1"/>
          </p:cNvSpPr>
          <p:nvPr>
            <p:ph idx="1"/>
          </p:nvPr>
        </p:nvSpPr>
        <p:spPr>
          <a:xfrm>
            <a:off x="71406" y="857232"/>
            <a:ext cx="5214974" cy="6000768"/>
          </a:xfrm>
        </p:spPr>
        <p:txBody>
          <a:bodyPr>
            <a:normAutofit fontScale="77500" lnSpcReduction="20000"/>
          </a:bodyPr>
          <a:lstStyle/>
          <a:p>
            <a:pPr>
              <a:buFont typeface="Arial" pitchFamily="34" charset="0"/>
              <a:buChar char="•"/>
            </a:pPr>
            <a:r>
              <a:rPr lang="en-AU" b="1" dirty="0" smtClean="0"/>
              <a:t>Connection; connection</a:t>
            </a:r>
            <a:r>
              <a:rPr lang="en-AU" dirty="0" smtClean="0"/>
              <a:t> and </a:t>
            </a:r>
            <a:r>
              <a:rPr lang="en-AU" b="1" dirty="0" smtClean="0"/>
              <a:t>communication </a:t>
            </a:r>
            <a:r>
              <a:rPr lang="en-AU" dirty="0" smtClean="0"/>
              <a:t>with others,  engage the </a:t>
            </a:r>
            <a:r>
              <a:rPr lang="en-AU" b="1" dirty="0" smtClean="0"/>
              <a:t>community</a:t>
            </a:r>
          </a:p>
          <a:p>
            <a:pPr>
              <a:buFont typeface="Arial" pitchFamily="34" charset="0"/>
              <a:buChar char="•"/>
            </a:pPr>
            <a:r>
              <a:rPr lang="en-AU" b="1" dirty="0" smtClean="0"/>
              <a:t>Networking; Audience, </a:t>
            </a:r>
            <a:r>
              <a:rPr lang="en-AU" dirty="0" smtClean="0"/>
              <a:t>Create </a:t>
            </a:r>
            <a:r>
              <a:rPr lang="en-AU" b="1" dirty="0" smtClean="0"/>
              <a:t>connections, </a:t>
            </a:r>
            <a:r>
              <a:rPr lang="en-AU" dirty="0" smtClean="0"/>
              <a:t>developing</a:t>
            </a:r>
            <a:r>
              <a:rPr lang="en-AU" b="1" dirty="0" smtClean="0"/>
              <a:t> links/networks</a:t>
            </a:r>
            <a:r>
              <a:rPr lang="en-AU" dirty="0" smtClean="0"/>
              <a:t> with others, </a:t>
            </a:r>
            <a:r>
              <a:rPr lang="en-AU" b="1" dirty="0" smtClean="0"/>
              <a:t>readers</a:t>
            </a:r>
            <a:r>
              <a:rPr lang="en-AU" dirty="0" smtClean="0"/>
              <a:t> in the wider world</a:t>
            </a:r>
          </a:p>
          <a:p>
            <a:pPr>
              <a:buFont typeface="Arial" pitchFamily="34" charset="0"/>
              <a:buChar char="•"/>
            </a:pPr>
            <a:r>
              <a:rPr lang="en-AU" b="1" dirty="0" smtClean="0"/>
              <a:t>Participation; Motivation </a:t>
            </a:r>
            <a:r>
              <a:rPr lang="en-AU" dirty="0" smtClean="0"/>
              <a:t>through provision or </a:t>
            </a:r>
            <a:r>
              <a:rPr lang="en-AU" b="1" dirty="0" smtClean="0"/>
              <a:t>opportunities </a:t>
            </a:r>
            <a:r>
              <a:rPr lang="en-AU" dirty="0" smtClean="0"/>
              <a:t>to read and write</a:t>
            </a:r>
          </a:p>
          <a:p>
            <a:pPr>
              <a:buFont typeface="Arial" pitchFamily="34" charset="0"/>
              <a:buChar char="•"/>
            </a:pPr>
            <a:r>
              <a:rPr lang="en-AU" b="1" dirty="0" smtClean="0"/>
              <a:t>Anytime/Anywhere</a:t>
            </a:r>
          </a:p>
          <a:p>
            <a:pPr>
              <a:buFont typeface="Arial" pitchFamily="34" charset="0"/>
              <a:buChar char="•"/>
            </a:pPr>
            <a:r>
              <a:rPr lang="en-AU" b="1" dirty="0" smtClean="0"/>
              <a:t>Ownership – students </a:t>
            </a:r>
            <a:r>
              <a:rPr lang="en-AU" dirty="0" smtClean="0"/>
              <a:t>own their learning experience</a:t>
            </a:r>
            <a:endParaRPr lang="en-AU" b="1" dirty="0" smtClean="0"/>
          </a:p>
          <a:p>
            <a:pPr>
              <a:buFont typeface="Arial" pitchFamily="34" charset="0"/>
              <a:buChar char="•"/>
            </a:pPr>
            <a:r>
              <a:rPr lang="en-AU" b="1" dirty="0" smtClean="0"/>
              <a:t>By and for teachers</a:t>
            </a:r>
            <a:r>
              <a:rPr lang="en-AU" dirty="0" smtClean="0"/>
              <a:t>; Provide </a:t>
            </a:r>
            <a:r>
              <a:rPr lang="en-AU" b="1" dirty="0" smtClean="0"/>
              <a:t>tips</a:t>
            </a:r>
            <a:r>
              <a:rPr lang="en-AU" dirty="0" smtClean="0"/>
              <a:t> for other teachers, reflect on </a:t>
            </a:r>
            <a:r>
              <a:rPr lang="en-AU" b="1" dirty="0" smtClean="0"/>
              <a:t>practice, </a:t>
            </a:r>
            <a:r>
              <a:rPr lang="en-AU" dirty="0" smtClean="0"/>
              <a:t>share</a:t>
            </a:r>
            <a:r>
              <a:rPr lang="en-AU" b="1" dirty="0" smtClean="0"/>
              <a:t> ideas</a:t>
            </a:r>
            <a:r>
              <a:rPr lang="en-AU" dirty="0" smtClean="0"/>
              <a:t>, explore important issues in the </a:t>
            </a:r>
            <a:r>
              <a:rPr lang="en-AU" b="1" dirty="0" smtClean="0"/>
              <a:t>profession</a:t>
            </a:r>
            <a:endParaRPr lang="en-AU" dirty="0" smtClean="0"/>
          </a:p>
          <a:p>
            <a:pPr>
              <a:buFont typeface="Arial" pitchFamily="34" charset="0"/>
              <a:buChar char="•"/>
            </a:pPr>
            <a:endParaRPr lang="en-AU" dirty="0" smtClean="0"/>
          </a:p>
        </p:txBody>
      </p:sp>
      <p:grpSp>
        <p:nvGrpSpPr>
          <p:cNvPr id="5" name="Group 42"/>
          <p:cNvGrpSpPr/>
          <p:nvPr/>
        </p:nvGrpSpPr>
        <p:grpSpPr>
          <a:xfrm>
            <a:off x="5357818" y="1500174"/>
            <a:ext cx="3786182" cy="3859208"/>
            <a:chOff x="2819400" y="227012"/>
            <a:chExt cx="4876800" cy="4573588"/>
          </a:xfrm>
        </p:grpSpPr>
        <p:grpSp>
          <p:nvGrpSpPr>
            <p:cNvPr id="6" name="Group 22"/>
            <p:cNvGrpSpPr>
              <a:grpSpLocks noChangeAspect="1"/>
            </p:cNvGrpSpPr>
            <p:nvPr/>
          </p:nvGrpSpPr>
          <p:grpSpPr bwMode="auto">
            <a:xfrm>
              <a:off x="2819398" y="227012"/>
              <a:ext cx="4846638" cy="4573587"/>
              <a:chOff x="1185" y="3120"/>
              <a:chExt cx="7762" cy="7325"/>
            </a:xfrm>
          </p:grpSpPr>
          <p:sp>
            <p:nvSpPr>
              <p:cNvPr id="12" name="Oval 23"/>
              <p:cNvSpPr>
                <a:spLocks noChangeAspect="1" noChangeArrowheads="1"/>
              </p:cNvSpPr>
              <p:nvPr/>
            </p:nvSpPr>
            <p:spPr bwMode="auto">
              <a:xfrm>
                <a:off x="2832" y="3120"/>
                <a:ext cx="4381" cy="4381"/>
              </a:xfrm>
              <a:prstGeom prst="ellipse">
                <a:avLst/>
              </a:prstGeom>
              <a:solidFill>
                <a:srgbClr val="FABF8F">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Oval 24"/>
              <p:cNvSpPr>
                <a:spLocks noChangeAspect="1" noChangeArrowheads="1"/>
              </p:cNvSpPr>
              <p:nvPr/>
            </p:nvSpPr>
            <p:spPr bwMode="auto">
              <a:xfrm>
                <a:off x="4566" y="4666"/>
                <a:ext cx="4381" cy="4381"/>
              </a:xfrm>
              <a:prstGeom prst="ellipse">
                <a:avLst/>
              </a:prstGeom>
              <a:solidFill>
                <a:srgbClr val="BFBFBF">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Oval 25"/>
              <p:cNvSpPr>
                <a:spLocks noChangeAspect="1" noChangeArrowheads="1"/>
              </p:cNvSpPr>
              <p:nvPr/>
            </p:nvSpPr>
            <p:spPr bwMode="auto">
              <a:xfrm>
                <a:off x="1185" y="4723"/>
                <a:ext cx="4381" cy="4381"/>
              </a:xfrm>
              <a:prstGeom prst="ellipse">
                <a:avLst/>
              </a:prstGeom>
              <a:solidFill>
                <a:srgbClr val="C2D69B">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Oval 26"/>
              <p:cNvSpPr>
                <a:spLocks noChangeAspect="1" noChangeArrowheads="1"/>
              </p:cNvSpPr>
              <p:nvPr/>
            </p:nvSpPr>
            <p:spPr bwMode="auto">
              <a:xfrm>
                <a:off x="2832" y="6064"/>
                <a:ext cx="4381" cy="4381"/>
              </a:xfrm>
              <a:prstGeom prst="ellipse">
                <a:avLst/>
              </a:prstGeom>
              <a:solidFill>
                <a:srgbClr val="EDF4A8">
                  <a:alpha val="50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7" name="TextBox 6"/>
            <p:cNvSpPr txBox="1"/>
            <p:nvPr/>
          </p:nvSpPr>
          <p:spPr>
            <a:xfrm>
              <a:off x="4343400" y="381000"/>
              <a:ext cx="1828800" cy="830997"/>
            </a:xfrm>
            <a:prstGeom prst="rect">
              <a:avLst/>
            </a:prstGeom>
            <a:noFill/>
          </p:spPr>
          <p:txBody>
            <a:bodyPr wrap="square" rtlCol="0">
              <a:normAutofit fontScale="92500" lnSpcReduction="10000"/>
            </a:bodyPr>
            <a:lstStyle/>
            <a:p>
              <a:pPr algn="ctr"/>
              <a:r>
                <a:rPr lang="en-US" sz="2400" b="1" dirty="0" smtClean="0">
                  <a:latin typeface="Tw Cen MT" pitchFamily="34" charset="0"/>
                </a:rPr>
                <a:t>Classroom</a:t>
              </a:r>
            </a:p>
            <a:p>
              <a:pPr algn="ctr"/>
              <a:r>
                <a:rPr lang="en-US" sz="2400" b="1" dirty="0" smtClean="0">
                  <a:latin typeface="Tw Cen MT" pitchFamily="34" charset="0"/>
                </a:rPr>
                <a:t>Instruction</a:t>
              </a:r>
              <a:endParaRPr lang="en-US" sz="2400" b="1" dirty="0">
                <a:latin typeface="Tw Cen MT" pitchFamily="34" charset="0"/>
              </a:endParaRPr>
            </a:p>
          </p:txBody>
        </p:sp>
        <p:sp>
          <p:nvSpPr>
            <p:cNvPr id="8" name="TextBox 7"/>
            <p:cNvSpPr txBox="1"/>
            <p:nvPr/>
          </p:nvSpPr>
          <p:spPr>
            <a:xfrm>
              <a:off x="6324600" y="1752600"/>
              <a:ext cx="1371600" cy="1569660"/>
            </a:xfrm>
            <a:prstGeom prst="rect">
              <a:avLst/>
            </a:prstGeom>
            <a:noFill/>
          </p:spPr>
          <p:txBody>
            <a:bodyPr wrap="square" rtlCol="0">
              <a:normAutofit fontScale="85000" lnSpcReduction="10000"/>
            </a:bodyPr>
            <a:lstStyle/>
            <a:p>
              <a:pPr algn="ctr"/>
              <a:r>
                <a:rPr lang="en-US" sz="2400" b="1" dirty="0" smtClean="0">
                  <a:latin typeface="Tw Cen MT" pitchFamily="34" charset="0"/>
                </a:rPr>
                <a:t>Student</a:t>
              </a:r>
            </a:p>
            <a:p>
              <a:pPr algn="ctr"/>
              <a:r>
                <a:rPr lang="en-US" sz="2400" b="1" dirty="0" smtClean="0">
                  <a:latin typeface="Tw Cen MT" pitchFamily="34" charset="0"/>
                </a:rPr>
                <a:t>Created</a:t>
              </a:r>
            </a:p>
            <a:p>
              <a:pPr algn="ctr"/>
              <a:r>
                <a:rPr lang="en-US" sz="2400" b="1" dirty="0" smtClean="0">
                  <a:latin typeface="Tw Cen MT" pitchFamily="34" charset="0"/>
                </a:rPr>
                <a:t>Online</a:t>
              </a:r>
            </a:p>
            <a:p>
              <a:pPr algn="ctr"/>
              <a:r>
                <a:rPr lang="en-US" sz="2400" b="1" dirty="0" smtClean="0">
                  <a:latin typeface="Tw Cen MT" pitchFamily="34" charset="0"/>
                </a:rPr>
                <a:t>Content</a:t>
              </a:r>
              <a:endParaRPr lang="en-US" sz="2400" b="1" dirty="0">
                <a:latin typeface="Tw Cen MT" pitchFamily="34" charset="0"/>
              </a:endParaRPr>
            </a:p>
          </p:txBody>
        </p:sp>
        <p:sp>
          <p:nvSpPr>
            <p:cNvPr id="9" name="TextBox 8"/>
            <p:cNvSpPr txBox="1"/>
            <p:nvPr/>
          </p:nvSpPr>
          <p:spPr>
            <a:xfrm>
              <a:off x="4267200" y="3846493"/>
              <a:ext cx="1981200" cy="830997"/>
            </a:xfrm>
            <a:prstGeom prst="rect">
              <a:avLst/>
            </a:prstGeom>
            <a:noFill/>
          </p:spPr>
          <p:txBody>
            <a:bodyPr wrap="square" rtlCol="0">
              <a:normAutofit fontScale="85000" lnSpcReduction="10000"/>
            </a:bodyPr>
            <a:lstStyle/>
            <a:p>
              <a:pPr algn="ctr"/>
              <a:r>
                <a:rPr lang="en-US" sz="2400" b="1" dirty="0" smtClean="0">
                  <a:latin typeface="Tw Cen MT" pitchFamily="34" charset="0"/>
                </a:rPr>
                <a:t>Cooperative</a:t>
              </a:r>
            </a:p>
            <a:p>
              <a:pPr algn="ctr"/>
              <a:r>
                <a:rPr lang="en-US" sz="2400" b="1" dirty="0" smtClean="0">
                  <a:latin typeface="Tw Cen MT" pitchFamily="34" charset="0"/>
                </a:rPr>
                <a:t>Learning</a:t>
              </a:r>
              <a:endParaRPr lang="en-US" sz="2400" b="1" dirty="0">
                <a:latin typeface="Tw Cen MT" pitchFamily="34" charset="0"/>
              </a:endParaRPr>
            </a:p>
          </p:txBody>
        </p:sp>
        <p:sp>
          <p:nvSpPr>
            <p:cNvPr id="10" name="TextBox 9"/>
            <p:cNvSpPr txBox="1"/>
            <p:nvPr/>
          </p:nvSpPr>
          <p:spPr>
            <a:xfrm>
              <a:off x="2819400" y="1752600"/>
              <a:ext cx="1371600" cy="1569660"/>
            </a:xfrm>
            <a:prstGeom prst="rect">
              <a:avLst/>
            </a:prstGeom>
            <a:noFill/>
          </p:spPr>
          <p:txBody>
            <a:bodyPr wrap="square" rtlCol="0">
              <a:normAutofit fontScale="85000" lnSpcReduction="10000"/>
            </a:bodyPr>
            <a:lstStyle/>
            <a:p>
              <a:pPr algn="ctr"/>
              <a:r>
                <a:rPr lang="en-US" sz="2400" b="1" dirty="0" smtClean="0">
                  <a:latin typeface="Tw Cen MT" pitchFamily="34" charset="0"/>
                </a:rPr>
                <a:t>Teacher</a:t>
              </a:r>
            </a:p>
            <a:p>
              <a:pPr algn="ctr"/>
              <a:r>
                <a:rPr lang="en-US" sz="2400" b="1" dirty="0" smtClean="0">
                  <a:latin typeface="Tw Cen MT" pitchFamily="34" charset="0"/>
                </a:rPr>
                <a:t>Created</a:t>
              </a:r>
            </a:p>
            <a:p>
              <a:pPr algn="ctr"/>
              <a:r>
                <a:rPr lang="en-US" sz="2400" b="1" dirty="0" smtClean="0">
                  <a:latin typeface="Tw Cen MT" pitchFamily="34" charset="0"/>
                </a:rPr>
                <a:t>Online</a:t>
              </a:r>
            </a:p>
            <a:p>
              <a:pPr algn="ctr"/>
              <a:r>
                <a:rPr lang="en-US" sz="2400" b="1" dirty="0" smtClean="0">
                  <a:latin typeface="Tw Cen MT" pitchFamily="34" charset="0"/>
                </a:rPr>
                <a:t>Content</a:t>
              </a:r>
              <a:endParaRPr lang="en-US" sz="2400" b="1" dirty="0">
                <a:latin typeface="Tw Cen MT" pitchFamily="34" charset="0"/>
              </a:endParaRPr>
            </a:p>
          </p:txBody>
        </p:sp>
        <p:sp>
          <p:nvSpPr>
            <p:cNvPr id="11" name="TextBox 10"/>
            <p:cNvSpPr txBox="1"/>
            <p:nvPr/>
          </p:nvSpPr>
          <p:spPr>
            <a:xfrm>
              <a:off x="4572000" y="2286000"/>
              <a:ext cx="1371600" cy="461665"/>
            </a:xfrm>
            <a:prstGeom prst="rect">
              <a:avLst/>
            </a:prstGeom>
            <a:noFill/>
          </p:spPr>
          <p:txBody>
            <a:bodyPr wrap="square" rtlCol="0">
              <a:normAutofit fontScale="92500" lnSpcReduction="20000"/>
            </a:bodyPr>
            <a:lstStyle/>
            <a:p>
              <a:pPr algn="ctr"/>
              <a:r>
                <a:rPr lang="en-US" sz="2400" b="1" dirty="0" smtClean="0">
                  <a:latin typeface="Tw Cen MT" pitchFamily="34" charset="0"/>
                </a:rPr>
                <a:t>Wiki</a:t>
              </a:r>
              <a:endParaRPr lang="en-US" sz="2400" b="1" dirty="0">
                <a:latin typeface="Tw Cen MT" pitchFamily="34" charset="0"/>
              </a:endParaRPr>
            </a:p>
          </p:txBody>
        </p:sp>
      </p:grpSp>
      <p:sp>
        <p:nvSpPr>
          <p:cNvPr id="16" name="TextBox 15"/>
          <p:cNvSpPr txBox="1"/>
          <p:nvPr/>
        </p:nvSpPr>
        <p:spPr>
          <a:xfrm>
            <a:off x="7786710" y="5286389"/>
            <a:ext cx="1357322" cy="246221"/>
          </a:xfrm>
          <a:prstGeom prst="rect">
            <a:avLst/>
          </a:prstGeom>
          <a:noFill/>
        </p:spPr>
        <p:txBody>
          <a:bodyPr wrap="square" rtlCol="0">
            <a:spAutoFit/>
          </a:bodyPr>
          <a:lstStyle/>
          <a:p>
            <a:r>
              <a:rPr lang="en-AU" sz="1000" dirty="0" smtClean="0"/>
              <a:t>(Vicki Davis 2006)</a:t>
            </a:r>
            <a:endParaRPr lang="en-AU" sz="1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Benefits for Students</a:t>
            </a:r>
            <a:endParaRPr lang="en-US" sz="5400" dirty="0"/>
          </a:p>
        </p:txBody>
      </p:sp>
      <p:sp>
        <p:nvSpPr>
          <p:cNvPr id="3" name="Content Placeholder 2"/>
          <p:cNvSpPr>
            <a:spLocks noGrp="1"/>
          </p:cNvSpPr>
          <p:nvPr>
            <p:ph idx="1"/>
          </p:nvPr>
        </p:nvSpPr>
        <p:spPr>
          <a:xfrm>
            <a:off x="228600" y="1600200"/>
            <a:ext cx="8415366" cy="4495800"/>
          </a:xfrm>
        </p:spPr>
        <p:txBody>
          <a:bodyPr>
            <a:normAutofit/>
          </a:bodyPr>
          <a:lstStyle/>
          <a:p>
            <a:pPr lvl="1"/>
            <a:r>
              <a:rPr lang="en-US" sz="2800" dirty="0" smtClean="0"/>
              <a:t>Can contribute anytime, anywhere</a:t>
            </a:r>
          </a:p>
          <a:p>
            <a:pPr lvl="1"/>
            <a:r>
              <a:rPr lang="en-US" sz="2800" dirty="0" smtClean="0"/>
              <a:t>Develop collaborative skills</a:t>
            </a:r>
          </a:p>
          <a:p>
            <a:pPr lvl="1"/>
            <a:r>
              <a:rPr lang="en-US" sz="2800" dirty="0" smtClean="0"/>
              <a:t>Develop skills in negotiation and organization</a:t>
            </a:r>
          </a:p>
          <a:p>
            <a:pPr lvl="1"/>
            <a:r>
              <a:rPr lang="en-US" sz="2800" dirty="0" smtClean="0"/>
              <a:t>Develop critical writing skills</a:t>
            </a:r>
          </a:p>
          <a:p>
            <a:pPr lvl="1"/>
            <a:r>
              <a:rPr lang="en-US" sz="2800" dirty="0" smtClean="0"/>
              <a:t>Develop sense of responsibility and ownership</a:t>
            </a:r>
            <a:endParaRPr lang="en-US" sz="1800" dirty="0" smtClean="0"/>
          </a:p>
          <a:p>
            <a:pPr lvl="1">
              <a:buNone/>
            </a:pPr>
            <a:endParaRPr lang="en-US" sz="2800" dirty="0" smtClean="0"/>
          </a:p>
          <a:p>
            <a:pPr lvl="1">
              <a:buNone/>
            </a:pPr>
            <a:endParaRPr lang="en-US" sz="2800" dirty="0" smtClean="0"/>
          </a:p>
          <a:p>
            <a:pPr lvl="1">
              <a:buNone/>
            </a:pPr>
            <a:endParaRPr lang="en-US" dirty="0"/>
          </a:p>
        </p:txBody>
      </p:sp>
    </p:spTree>
  </p:cSld>
  <p:clrMapOvr>
    <a:masterClrMapping/>
  </p:clrMapOvr>
  <p:transition advClick="0" advTm="9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Workshop Format</a:t>
            </a:r>
            <a:endParaRPr lang="en-AU" dirty="0"/>
          </a:p>
        </p:txBody>
      </p:sp>
      <p:sp>
        <p:nvSpPr>
          <p:cNvPr id="3" name="Content Placeholder 2"/>
          <p:cNvSpPr>
            <a:spLocks noGrp="1"/>
          </p:cNvSpPr>
          <p:nvPr>
            <p:ph idx="1"/>
          </p:nvPr>
        </p:nvSpPr>
        <p:spPr/>
        <p:txBody>
          <a:bodyPr/>
          <a:lstStyle/>
          <a:p>
            <a:r>
              <a:rPr lang="en-AU" dirty="0" smtClean="0"/>
              <a:t>Part 1 – Introduction to web 2.0, podcasts and wikis (20mins)</a:t>
            </a:r>
          </a:p>
          <a:p>
            <a:r>
              <a:rPr lang="en-AU" dirty="0" smtClean="0"/>
              <a:t>Part 2 – Examples (20mins)</a:t>
            </a:r>
          </a:p>
          <a:p>
            <a:r>
              <a:rPr lang="en-AU" dirty="0" smtClean="0"/>
              <a:t>Part 3 – Podcast Creation, Wiki creation and sandbox time (40 mins)</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Benefit for Teachers</a:t>
            </a:r>
          </a:p>
        </p:txBody>
      </p:sp>
      <p:sp>
        <p:nvSpPr>
          <p:cNvPr id="3" name="Content Placeholder 2"/>
          <p:cNvSpPr>
            <a:spLocks noGrp="1"/>
          </p:cNvSpPr>
          <p:nvPr>
            <p:ph idx="1"/>
          </p:nvPr>
        </p:nvSpPr>
        <p:spPr>
          <a:xfrm>
            <a:off x="228600" y="1600200"/>
            <a:ext cx="8486804" cy="4800600"/>
          </a:xfrm>
        </p:spPr>
        <p:txBody>
          <a:bodyPr>
            <a:normAutofit/>
          </a:bodyPr>
          <a:lstStyle/>
          <a:p>
            <a:pPr>
              <a:buNone/>
            </a:pPr>
            <a:endParaRPr lang="en-US" sz="1000" dirty="0" smtClean="0"/>
          </a:p>
          <a:p>
            <a:pPr lvl="1"/>
            <a:r>
              <a:rPr lang="en-US" sz="3000" dirty="0" smtClean="0"/>
              <a:t>Engage students with use of new technology</a:t>
            </a:r>
          </a:p>
          <a:p>
            <a:pPr lvl="1"/>
            <a:r>
              <a:rPr lang="en-US" sz="3000" dirty="0" smtClean="0"/>
              <a:t>Easily track student submissions</a:t>
            </a:r>
          </a:p>
          <a:p>
            <a:pPr lvl="1"/>
            <a:r>
              <a:rPr lang="en-US" sz="3000" dirty="0" smtClean="0"/>
              <a:t>Increase student accountability in a group</a:t>
            </a:r>
          </a:p>
          <a:p>
            <a:pPr lvl="1"/>
            <a:r>
              <a:rPr lang="en-US" sz="3000" dirty="0" smtClean="0"/>
              <a:t>Create and maintain space easily</a:t>
            </a:r>
          </a:p>
          <a:p>
            <a:pPr lvl="1"/>
            <a:r>
              <a:rPr lang="en-US" sz="3000" dirty="0" smtClean="0"/>
              <a:t>Foster a sense of community within the classroom</a:t>
            </a:r>
            <a:endParaRPr lang="en-US" sz="2800" dirty="0" smtClean="0"/>
          </a:p>
          <a:p>
            <a:pPr lvl="1">
              <a:buNone/>
            </a:pPr>
            <a:endParaRPr lang="en-US" sz="2800" dirty="0" smtClean="0"/>
          </a:p>
          <a:p>
            <a:pPr lvl="1">
              <a:buNone/>
            </a:pPr>
            <a:endParaRPr lang="en-US" dirty="0"/>
          </a:p>
        </p:txBody>
      </p:sp>
    </p:spTree>
  </p:cSld>
  <p:clrMapOvr>
    <a:masterClrMapping/>
  </p:clrMapOvr>
  <p:transition advClick="0" advTm="8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Blogs </a:t>
            </a:r>
            <a:r>
              <a:rPr lang="en-AU" dirty="0" err="1" smtClean="0"/>
              <a:t>vs</a:t>
            </a:r>
            <a:r>
              <a:rPr lang="en-AU" dirty="0" smtClean="0"/>
              <a:t> Wikis</a:t>
            </a:r>
            <a:endParaRPr lang="en-AU" dirty="0"/>
          </a:p>
        </p:txBody>
      </p:sp>
      <p:sp>
        <p:nvSpPr>
          <p:cNvPr id="3" name="Content Placeholder 2"/>
          <p:cNvSpPr>
            <a:spLocks noGrp="1"/>
          </p:cNvSpPr>
          <p:nvPr>
            <p:ph idx="1"/>
          </p:nvPr>
        </p:nvSpPr>
        <p:spPr>
          <a:xfrm>
            <a:off x="342928" y="5143512"/>
            <a:ext cx="8801072" cy="642942"/>
          </a:xfrm>
        </p:spPr>
        <p:txBody>
          <a:bodyPr>
            <a:normAutofit fontScale="92500"/>
          </a:bodyPr>
          <a:lstStyle/>
          <a:p>
            <a:pPr>
              <a:buNone/>
            </a:pPr>
            <a:r>
              <a:rPr lang="en-AU" dirty="0" smtClean="0"/>
              <a:t>Wikis – use for facts		Blogs – use for opinions</a:t>
            </a:r>
            <a:endParaRPr lang="en-AU" dirty="0"/>
          </a:p>
        </p:txBody>
      </p:sp>
      <p:graphicFrame>
        <p:nvGraphicFramePr>
          <p:cNvPr id="4" name="Table 3"/>
          <p:cNvGraphicFramePr>
            <a:graphicFrameLocks noGrp="1"/>
          </p:cNvGraphicFramePr>
          <p:nvPr/>
        </p:nvGraphicFramePr>
        <p:xfrm>
          <a:off x="1357290" y="1622118"/>
          <a:ext cx="6096000" cy="330708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AU" dirty="0" smtClean="0"/>
                        <a:t>Wiki</a:t>
                      </a:r>
                      <a:endParaRPr lang="en-AU" dirty="0"/>
                    </a:p>
                  </a:txBody>
                  <a:tcPr/>
                </a:tc>
                <a:tc>
                  <a:txBody>
                    <a:bodyPr/>
                    <a:lstStyle/>
                    <a:p>
                      <a:r>
                        <a:rPr lang="en-AU" dirty="0" smtClean="0"/>
                        <a:t>Blogs</a:t>
                      </a:r>
                      <a:endParaRPr lang="en-AU" dirty="0"/>
                    </a:p>
                  </a:txBody>
                  <a:tcPr/>
                </a:tc>
              </a:tr>
              <a:tr h="370840">
                <a:tc>
                  <a:txBody>
                    <a:bodyPr/>
                    <a:lstStyle/>
                    <a:p>
                      <a:r>
                        <a:rPr lang="en-AU" dirty="0" smtClean="0"/>
                        <a:t>No one owns content</a:t>
                      </a:r>
                      <a:endParaRPr lang="en-AU" dirty="0"/>
                    </a:p>
                  </a:txBody>
                  <a:tcPr/>
                </a:tc>
                <a:tc>
                  <a:txBody>
                    <a:bodyPr/>
                    <a:lstStyle/>
                    <a:p>
                      <a:r>
                        <a:rPr lang="en-AU" dirty="0" smtClean="0"/>
                        <a:t>Individuals</a:t>
                      </a:r>
                      <a:r>
                        <a:rPr lang="en-AU" baseline="0" dirty="0" smtClean="0"/>
                        <a:t> own their post</a:t>
                      </a:r>
                      <a:endParaRPr lang="en-AU" dirty="0"/>
                    </a:p>
                  </a:txBody>
                  <a:tcPr/>
                </a:tc>
              </a:tr>
              <a:tr h="370840">
                <a:tc>
                  <a:txBody>
                    <a:bodyPr/>
                    <a:lstStyle/>
                    <a:p>
                      <a:r>
                        <a:rPr lang="en-AU" dirty="0" smtClean="0"/>
                        <a:t>No linear</a:t>
                      </a:r>
                      <a:r>
                        <a:rPr lang="en-AU" baseline="0" dirty="0" smtClean="0"/>
                        <a:t> </a:t>
                      </a:r>
                      <a:r>
                        <a:rPr lang="en-AU" dirty="0" smtClean="0"/>
                        <a:t>organisation (hyperlinks)</a:t>
                      </a:r>
                      <a:endParaRPr lang="en-AU" dirty="0"/>
                    </a:p>
                  </a:txBody>
                  <a:tcPr/>
                </a:tc>
                <a:tc>
                  <a:txBody>
                    <a:bodyPr/>
                    <a:lstStyle/>
                    <a:p>
                      <a:r>
                        <a:rPr lang="en-AU" dirty="0" smtClean="0"/>
                        <a:t>Chronological order</a:t>
                      </a:r>
                      <a:br>
                        <a:rPr lang="en-AU" dirty="0" smtClean="0"/>
                      </a:br>
                      <a:r>
                        <a:rPr lang="en-AU" dirty="0" smtClean="0"/>
                        <a:t>(Newest posts</a:t>
                      </a:r>
                      <a:r>
                        <a:rPr lang="en-AU" baseline="0" dirty="0" smtClean="0"/>
                        <a:t> at top)</a:t>
                      </a:r>
                      <a:endParaRPr lang="en-AU" dirty="0"/>
                    </a:p>
                  </a:txBody>
                  <a:tcPr/>
                </a:tc>
              </a:tr>
              <a:tr h="370840">
                <a:tc>
                  <a:txBody>
                    <a:bodyPr/>
                    <a:lstStyle/>
                    <a:p>
                      <a:r>
                        <a:rPr lang="en-AU" dirty="0" smtClean="0"/>
                        <a:t>Anyone can edit other</a:t>
                      </a:r>
                      <a:r>
                        <a:rPr lang="en-AU" baseline="0" dirty="0" smtClean="0"/>
                        <a:t> peoples work (Depending on permissions set)</a:t>
                      </a:r>
                      <a:endParaRPr lang="en-AU" dirty="0"/>
                    </a:p>
                  </a:txBody>
                  <a:tcPr/>
                </a:tc>
                <a:tc>
                  <a:txBody>
                    <a:bodyPr/>
                    <a:lstStyle/>
                    <a:p>
                      <a:r>
                        <a:rPr lang="en-AU" dirty="0" smtClean="0"/>
                        <a:t>Only author can edit their own</a:t>
                      </a:r>
                      <a:r>
                        <a:rPr lang="en-AU" baseline="0" dirty="0" smtClean="0"/>
                        <a:t> work – others can comment</a:t>
                      </a:r>
                      <a:endParaRPr lang="en-AU" dirty="0"/>
                    </a:p>
                  </a:txBody>
                  <a:tcPr/>
                </a:tc>
              </a:tr>
              <a:tr h="370840">
                <a:tc>
                  <a:txBody>
                    <a:bodyPr/>
                    <a:lstStyle/>
                    <a:p>
                      <a:r>
                        <a:rPr lang="en-AU" dirty="0" smtClean="0"/>
                        <a:t>Perpetual work in progress</a:t>
                      </a:r>
                      <a:endParaRPr lang="en-AU" dirty="0"/>
                    </a:p>
                  </a:txBody>
                  <a:tcPr/>
                </a:tc>
                <a:tc>
                  <a:txBody>
                    <a:bodyPr/>
                    <a:lstStyle/>
                    <a:p>
                      <a:r>
                        <a:rPr lang="en-AU" dirty="0" smtClean="0"/>
                        <a:t>Posts are permanent</a:t>
                      </a:r>
                      <a:endParaRPr lang="en-AU" dirty="0"/>
                    </a:p>
                  </a:txBody>
                  <a:tcPr/>
                </a:tc>
              </a:tr>
              <a:tr h="370840">
                <a:tc>
                  <a:txBody>
                    <a:bodyPr/>
                    <a:lstStyle/>
                    <a:p>
                      <a:r>
                        <a:rPr lang="en-AU" dirty="0" smtClean="0"/>
                        <a:t>Good for collaborative</a:t>
                      </a:r>
                      <a:r>
                        <a:rPr lang="en-AU" baseline="0" dirty="0" smtClean="0"/>
                        <a:t> group work</a:t>
                      </a:r>
                      <a:endParaRPr lang="en-AU" dirty="0"/>
                    </a:p>
                  </a:txBody>
                  <a:tcPr/>
                </a:tc>
                <a:tc>
                  <a:txBody>
                    <a:bodyPr/>
                    <a:lstStyle/>
                    <a:p>
                      <a:r>
                        <a:rPr lang="en-AU" dirty="0" smtClean="0"/>
                        <a:t>Good for disseminating info/ starting discussions</a:t>
                      </a:r>
                      <a:endParaRPr lang="en-AU"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0" y="5029200"/>
            <a:ext cx="7543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dirty="0"/>
          </a:p>
        </p:txBody>
      </p:sp>
      <p:sp>
        <p:nvSpPr>
          <p:cNvPr id="6" name="Rectangle 5"/>
          <p:cNvSpPr/>
          <p:nvPr/>
        </p:nvSpPr>
        <p:spPr>
          <a:xfrm>
            <a:off x="0" y="5029200"/>
            <a:ext cx="1447800" cy="685800"/>
          </a:xfrm>
          <a:prstGeom prst="rect">
            <a:avLst/>
          </a:prstGeom>
          <a:solidFill>
            <a:srgbClr val="DF480B"/>
          </a:solidFill>
          <a:ln>
            <a:solidFill>
              <a:srgbClr val="DF48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676400" y="5105400"/>
            <a:ext cx="6705600" cy="553998"/>
          </a:xfrm>
          <a:prstGeom prst="rect">
            <a:avLst/>
          </a:prstGeom>
          <a:noFill/>
        </p:spPr>
        <p:txBody>
          <a:bodyPr wrap="square" rtlCol="0">
            <a:spAutoFit/>
          </a:bodyPr>
          <a:lstStyle/>
          <a:p>
            <a:pPr>
              <a:buFont typeface="Arial" pitchFamily="34" charset="0"/>
              <a:buChar char="□"/>
            </a:pPr>
            <a:r>
              <a:rPr lang="en-US" sz="3000" dirty="0" smtClean="0">
                <a:solidFill>
                  <a:schemeClr val="bg1"/>
                </a:solidFill>
                <a:latin typeface="Tw Cen MT" pitchFamily="34" charset="0"/>
              </a:rPr>
              <a:t> Active Learning</a:t>
            </a:r>
            <a:endParaRPr lang="en-US" sz="3000" dirty="0">
              <a:solidFill>
                <a:schemeClr val="bg1"/>
              </a:solidFill>
              <a:latin typeface="Tw Cen MT" pitchFamily="34" charset="0"/>
            </a:endParaRPr>
          </a:p>
        </p:txBody>
      </p:sp>
      <p:sp>
        <p:nvSpPr>
          <p:cNvPr id="11" name="TextBox 10"/>
          <p:cNvSpPr txBox="1"/>
          <p:nvPr/>
        </p:nvSpPr>
        <p:spPr>
          <a:xfrm>
            <a:off x="1676400" y="5715000"/>
            <a:ext cx="7162800" cy="1015663"/>
          </a:xfrm>
          <a:prstGeom prst="rect">
            <a:avLst/>
          </a:prstGeom>
          <a:noFill/>
        </p:spPr>
        <p:txBody>
          <a:bodyPr wrap="square" rtlCol="0">
            <a:normAutofit/>
          </a:bodyPr>
          <a:lstStyle/>
          <a:p>
            <a:r>
              <a:rPr lang="en-US" sz="2000" b="1" dirty="0" smtClean="0">
                <a:latin typeface="Tw Cen MT" pitchFamily="34" charset="0"/>
              </a:rPr>
              <a:t>Creating</a:t>
            </a:r>
            <a:r>
              <a:rPr lang="en-US" sz="2000" dirty="0" smtClean="0">
                <a:latin typeface="Tw Cen MT" pitchFamily="34" charset="0"/>
              </a:rPr>
              <a:t>, adding to, and modifying content in a wiki moves students up into the higher order thinking skills of Bloom’s revised taxonomy (Churches, 2008)</a:t>
            </a:r>
            <a:endParaRPr lang="en-US" sz="2000" dirty="0">
              <a:latin typeface="Tw Cen MT" pitchFamily="34" charset="0"/>
            </a:endParaRPr>
          </a:p>
        </p:txBody>
      </p:sp>
      <p:sp>
        <p:nvSpPr>
          <p:cNvPr id="10" name="TextBox 9"/>
          <p:cNvSpPr txBox="1"/>
          <p:nvPr/>
        </p:nvSpPr>
        <p:spPr>
          <a:xfrm>
            <a:off x="152400" y="5105400"/>
            <a:ext cx="1371600" cy="584775"/>
          </a:xfrm>
          <a:prstGeom prst="rect">
            <a:avLst/>
          </a:prstGeom>
          <a:noFill/>
        </p:spPr>
        <p:txBody>
          <a:bodyPr wrap="square" rtlCol="0">
            <a:spAutoFit/>
          </a:bodyPr>
          <a:lstStyle/>
          <a:p>
            <a:r>
              <a:rPr lang="en-US" sz="3200" dirty="0" smtClean="0"/>
              <a:t>Why</a:t>
            </a:r>
            <a:r>
              <a:rPr lang="en-US" sz="2800" dirty="0" smtClean="0">
                <a:latin typeface="Arial" pitchFamily="34" charset="0"/>
                <a:cs typeface="Arial" pitchFamily="34" charset="0"/>
              </a:rPr>
              <a:t>?</a:t>
            </a:r>
            <a:endParaRPr lang="en-US" sz="2800" dirty="0"/>
          </a:p>
        </p:txBody>
      </p:sp>
      <p:pic>
        <p:nvPicPr>
          <p:cNvPr id="13" name="Picture 12" descr="blooms_simple.jpg"/>
          <p:cNvPicPr>
            <a:picLocks noChangeAspect="1"/>
          </p:cNvPicPr>
          <p:nvPr/>
        </p:nvPicPr>
        <p:blipFill>
          <a:blip r:embed="rId3" cstate="print"/>
          <a:stretch>
            <a:fillRect/>
          </a:stretch>
        </p:blipFill>
        <p:spPr>
          <a:xfrm>
            <a:off x="1143000" y="228600"/>
            <a:ext cx="3505200" cy="4733925"/>
          </a:xfrm>
          <a:prstGeom prst="rect">
            <a:avLst/>
          </a:prstGeom>
        </p:spPr>
      </p:pic>
      <p:pic>
        <p:nvPicPr>
          <p:cNvPr id="12" name="Picture 11" descr="GoOnCreatingFeather.jpg"/>
          <p:cNvPicPr>
            <a:picLocks noChangeAspect="1"/>
          </p:cNvPicPr>
          <p:nvPr/>
        </p:nvPicPr>
        <p:blipFill>
          <a:blip r:embed="rId4" cstate="print"/>
          <a:stretch>
            <a:fillRect/>
          </a:stretch>
        </p:blipFill>
        <p:spPr>
          <a:xfrm>
            <a:off x="4495800" y="304800"/>
            <a:ext cx="4419600" cy="4566309"/>
          </a:xfrm>
          <a:prstGeom prst="rect">
            <a:avLst/>
          </a:prstGeom>
        </p:spPr>
      </p:pic>
    </p:spTree>
  </p:cSld>
  <p:clrMapOvr>
    <a:masterClrMapping/>
  </p:clrMapOvr>
  <p:transition advClick="0" advTm="11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Concerns</a:t>
            </a:r>
            <a:endParaRPr lang="en-US" sz="5400" dirty="0"/>
          </a:p>
        </p:txBody>
      </p:sp>
      <p:sp>
        <p:nvSpPr>
          <p:cNvPr id="3" name="Content Placeholder 2"/>
          <p:cNvSpPr>
            <a:spLocks noGrp="1"/>
          </p:cNvSpPr>
          <p:nvPr>
            <p:ph idx="1"/>
          </p:nvPr>
        </p:nvSpPr>
        <p:spPr>
          <a:xfrm>
            <a:off x="533400" y="1600200"/>
            <a:ext cx="8153400" cy="4495800"/>
          </a:xfrm>
        </p:spPr>
        <p:txBody>
          <a:bodyPr>
            <a:normAutofit/>
          </a:bodyPr>
          <a:lstStyle/>
          <a:p>
            <a:pPr lvl="1"/>
            <a:r>
              <a:rPr lang="en-US" sz="3200" dirty="0" smtClean="0"/>
              <a:t>Wiki “vandalism”</a:t>
            </a:r>
          </a:p>
          <a:p>
            <a:pPr lvl="1"/>
            <a:r>
              <a:rPr lang="en-US" sz="3200" dirty="0" smtClean="0"/>
              <a:t>Student privacy issues for public wikis</a:t>
            </a:r>
          </a:p>
          <a:p>
            <a:pPr lvl="1"/>
            <a:r>
              <a:rPr lang="en-US" sz="3200" dirty="0" smtClean="0"/>
              <a:t>No concurrent editing of a page</a:t>
            </a:r>
          </a:p>
          <a:p>
            <a:pPr lvl="1"/>
            <a:r>
              <a:rPr lang="en-US" sz="3200" dirty="0" smtClean="0"/>
              <a:t>Combating “copy and paste”</a:t>
            </a:r>
          </a:p>
          <a:p>
            <a:pPr lvl="1"/>
            <a:r>
              <a:rPr lang="en-US" sz="3200" dirty="0" smtClean="0"/>
              <a:t>Limited access to computers can be a deterrent</a:t>
            </a:r>
          </a:p>
        </p:txBody>
      </p:sp>
    </p:spTree>
  </p:cSld>
  <p:clrMapOvr>
    <a:masterClrMapping/>
  </p:clrMapOvr>
  <p:transition advClick="0" advTm="18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Wiki Best Practice</a:t>
            </a:r>
            <a:endParaRPr lang="en-AU" dirty="0"/>
          </a:p>
        </p:txBody>
      </p:sp>
      <p:sp>
        <p:nvSpPr>
          <p:cNvPr id="3" name="Content Placeholder 2"/>
          <p:cNvSpPr>
            <a:spLocks noGrp="1"/>
          </p:cNvSpPr>
          <p:nvPr>
            <p:ph idx="1"/>
          </p:nvPr>
        </p:nvSpPr>
        <p:spPr>
          <a:xfrm>
            <a:off x="457200" y="928670"/>
            <a:ext cx="8229600" cy="5000660"/>
          </a:xfrm>
        </p:spPr>
        <p:txBody>
          <a:bodyPr vert="horz">
            <a:normAutofit lnSpcReduction="10000"/>
          </a:bodyPr>
          <a:lstStyle/>
          <a:p>
            <a:pPr lvl="1">
              <a:defRPr/>
            </a:pPr>
            <a:r>
              <a:rPr lang="en-US" sz="3200" dirty="0" smtClean="0"/>
              <a:t>Create a culture of trust</a:t>
            </a:r>
          </a:p>
          <a:p>
            <a:pPr lvl="1">
              <a:defRPr/>
            </a:pPr>
            <a:endParaRPr lang="en-US" sz="3200" dirty="0" smtClean="0"/>
          </a:p>
          <a:p>
            <a:pPr lvl="1">
              <a:defRPr/>
            </a:pPr>
            <a:r>
              <a:rPr lang="en-US" sz="3200" dirty="0" smtClean="0"/>
              <a:t>Set up wiki rules</a:t>
            </a:r>
          </a:p>
          <a:p>
            <a:pPr lvl="1">
              <a:defRPr/>
            </a:pPr>
            <a:endParaRPr lang="en-US" sz="3200" dirty="0" smtClean="0"/>
          </a:p>
          <a:p>
            <a:pPr lvl="1">
              <a:defRPr/>
            </a:pPr>
            <a:r>
              <a:rPr lang="en-US" sz="3200" dirty="0" smtClean="0"/>
              <a:t>Assign meaningful, authentic activities</a:t>
            </a:r>
          </a:p>
          <a:p>
            <a:pPr lvl="1">
              <a:defRPr/>
            </a:pPr>
            <a:endParaRPr lang="en-US" sz="3200" dirty="0" smtClean="0"/>
          </a:p>
          <a:p>
            <a:pPr lvl="1">
              <a:defRPr/>
            </a:pPr>
            <a:r>
              <a:rPr lang="en-US" sz="3200" dirty="0" smtClean="0"/>
              <a:t>Provide instructions and allow for practice</a:t>
            </a:r>
          </a:p>
        </p:txBody>
      </p:sp>
      <p:sp>
        <p:nvSpPr>
          <p:cNvPr id="4" name="Rectangle 3"/>
          <p:cNvSpPr/>
          <p:nvPr/>
        </p:nvSpPr>
        <p:spPr>
          <a:xfrm>
            <a:off x="357158" y="5997379"/>
            <a:ext cx="8429684" cy="646331"/>
          </a:xfrm>
          <a:prstGeom prst="rect">
            <a:avLst/>
          </a:prstGeom>
        </p:spPr>
        <p:txBody>
          <a:bodyPr wrap="square">
            <a:spAutoFit/>
          </a:bodyPr>
          <a:lstStyle/>
          <a:p>
            <a:r>
              <a:rPr lang="en-US" dirty="0" smtClean="0">
                <a:latin typeface="Tw Cen MT" pitchFamily="34" charset="0"/>
              </a:rPr>
              <a:t>See a sample wiki agreement at :</a:t>
            </a:r>
          </a:p>
          <a:p>
            <a:pPr>
              <a:buFontTx/>
              <a:buChar char="-"/>
            </a:pPr>
            <a:r>
              <a:rPr lang="en-US" dirty="0" smtClean="0">
                <a:latin typeface="Tw Cen MT" pitchFamily="34" charset="0"/>
              </a:rPr>
              <a:t> </a:t>
            </a:r>
            <a:r>
              <a:rPr lang="en-US" dirty="0" smtClean="0">
                <a:latin typeface="Tw Cen MT" pitchFamily="34" charset="0"/>
                <a:hlinkClick r:id="rId2"/>
              </a:rPr>
              <a:t>http://wikicentral.wikispaces.com/file/view/mrsmaines+wiki+warranty.doc</a:t>
            </a:r>
            <a:endParaRPr lang="en-US" dirty="0" smtClean="0">
              <a:latin typeface="Tw Cen MT"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Wiki Examples</a:t>
            </a:r>
            <a:endParaRPr lang="en-AU" dirty="0"/>
          </a:p>
        </p:txBody>
      </p:sp>
      <p:sp>
        <p:nvSpPr>
          <p:cNvPr id="3" name="Text Placeholder 2"/>
          <p:cNvSpPr>
            <a:spLocks noGrp="1"/>
          </p:cNvSpPr>
          <p:nvPr>
            <p:ph type="body" idx="1"/>
          </p:nvPr>
        </p:nvSpPr>
        <p:spPr/>
        <p:txBody>
          <a:bodyPr/>
          <a:lstStyle/>
          <a:p>
            <a:endParaRPr lang="en-AU"/>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andsSoft.jpg"/>
          <p:cNvPicPr>
            <a:picLocks noChangeAspect="1"/>
          </p:cNvPicPr>
          <p:nvPr/>
        </p:nvPicPr>
        <p:blipFill>
          <a:blip r:embed="rId3" cstate="print"/>
          <a:stretch>
            <a:fillRect/>
          </a:stretch>
        </p:blipFill>
        <p:spPr>
          <a:xfrm>
            <a:off x="5072066" y="1719274"/>
            <a:ext cx="3857808" cy="2566982"/>
          </a:xfrm>
          <a:prstGeom prst="rect">
            <a:avLst/>
          </a:prstGeom>
        </p:spPr>
      </p:pic>
      <p:sp>
        <p:nvSpPr>
          <p:cNvPr id="2" name="Title 1"/>
          <p:cNvSpPr>
            <a:spLocks noGrp="1"/>
          </p:cNvSpPr>
          <p:nvPr>
            <p:ph type="title"/>
          </p:nvPr>
        </p:nvSpPr>
        <p:spPr/>
        <p:txBody>
          <a:bodyPr>
            <a:normAutofit/>
          </a:bodyPr>
          <a:lstStyle/>
          <a:p>
            <a:r>
              <a:rPr lang="en-US" sz="5400" dirty="0" smtClean="0"/>
              <a:t>Examples</a:t>
            </a:r>
            <a:endParaRPr lang="en-US" sz="5400" dirty="0"/>
          </a:p>
        </p:txBody>
      </p:sp>
      <p:sp>
        <p:nvSpPr>
          <p:cNvPr id="3" name="Content Placeholder 2"/>
          <p:cNvSpPr>
            <a:spLocks noGrp="1"/>
          </p:cNvSpPr>
          <p:nvPr>
            <p:ph idx="1"/>
          </p:nvPr>
        </p:nvSpPr>
        <p:spPr>
          <a:xfrm>
            <a:off x="357158" y="2000240"/>
            <a:ext cx="4929222" cy="2286000"/>
          </a:xfrm>
          <a:noFill/>
        </p:spPr>
        <p:txBody>
          <a:bodyPr>
            <a:noAutofit/>
          </a:bodyPr>
          <a:lstStyle/>
          <a:p>
            <a:r>
              <a:rPr lang="en-US" sz="3000" b="1" dirty="0" smtClean="0">
                <a:latin typeface="+mj-lt"/>
              </a:rPr>
              <a:t>Classroom Communities</a:t>
            </a:r>
          </a:p>
          <a:p>
            <a:r>
              <a:rPr lang="en-US" sz="3000" b="1" dirty="0" smtClean="0">
                <a:latin typeface="+mj-lt"/>
              </a:rPr>
              <a:t>Global Communities</a:t>
            </a:r>
          </a:p>
          <a:p>
            <a:r>
              <a:rPr lang="en-US" sz="3000" b="1" dirty="0" smtClean="0">
                <a:latin typeface="+mj-lt"/>
              </a:rPr>
              <a:t>Professional Communities</a:t>
            </a:r>
          </a:p>
          <a:p>
            <a:pPr>
              <a:buNone/>
            </a:pPr>
            <a:endParaRPr lang="en-US" sz="3000" dirty="0"/>
          </a:p>
        </p:txBody>
      </p:sp>
    </p:spTree>
  </p:cSld>
  <p:clrMapOvr>
    <a:masterClrMapping/>
  </p:clrMapOvr>
  <p:transition advClick="0" advTm="2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Possible Network wiki purposes:</a:t>
            </a:r>
            <a:endParaRPr lang="en-AU" dirty="0"/>
          </a:p>
        </p:txBody>
      </p:sp>
      <p:sp>
        <p:nvSpPr>
          <p:cNvPr id="3" name="Content Placeholder 2"/>
          <p:cNvSpPr>
            <a:spLocks noGrp="1"/>
          </p:cNvSpPr>
          <p:nvPr>
            <p:ph idx="1"/>
          </p:nvPr>
        </p:nvSpPr>
        <p:spPr/>
        <p:txBody>
          <a:bodyPr/>
          <a:lstStyle/>
          <a:p>
            <a:pPr marL="320040" indent="-320040">
              <a:spcBef>
                <a:spcPts val="800"/>
              </a:spcBef>
              <a:buClr>
                <a:schemeClr val="accent2"/>
              </a:buClr>
              <a:buSzPct val="60000"/>
              <a:defRPr/>
            </a:pPr>
            <a:r>
              <a:rPr lang="en-US" dirty="0" smtClean="0">
                <a:latin typeface="Tw Cen MT" pitchFamily="34" charset="0"/>
              </a:rPr>
              <a:t>Meeting Planning</a:t>
            </a:r>
          </a:p>
          <a:p>
            <a:pPr marL="320040" indent="-320040">
              <a:spcBef>
                <a:spcPts val="800"/>
              </a:spcBef>
              <a:buClr>
                <a:schemeClr val="accent2"/>
              </a:buClr>
              <a:buSzPct val="60000"/>
              <a:defRPr/>
            </a:pPr>
            <a:r>
              <a:rPr lang="en-US" dirty="0" smtClean="0">
                <a:latin typeface="Tw Cen MT" pitchFamily="34" charset="0"/>
              </a:rPr>
              <a:t>Curriculum Development</a:t>
            </a:r>
          </a:p>
          <a:p>
            <a:pPr marL="320040" indent="-320040">
              <a:spcBef>
                <a:spcPts val="800"/>
              </a:spcBef>
              <a:buClr>
                <a:schemeClr val="accent2"/>
              </a:buClr>
              <a:buSzPct val="60000"/>
              <a:defRPr/>
            </a:pPr>
            <a:r>
              <a:rPr lang="en-US" dirty="0" smtClean="0">
                <a:latin typeface="Tw Cen MT" pitchFamily="34" charset="0"/>
              </a:rPr>
              <a:t>Professional Development</a:t>
            </a:r>
          </a:p>
          <a:p>
            <a:pPr marL="320040" indent="-320040">
              <a:spcBef>
                <a:spcPts val="800"/>
              </a:spcBef>
              <a:buClr>
                <a:schemeClr val="accent2"/>
              </a:buClr>
              <a:buSzPct val="60000"/>
              <a:defRPr/>
            </a:pPr>
            <a:r>
              <a:rPr lang="en-US" dirty="0" smtClean="0">
                <a:latin typeface="Tw Cen MT" pitchFamily="34" charset="0"/>
              </a:rPr>
              <a:t>Team or Department Collaboration</a:t>
            </a:r>
          </a:p>
          <a:p>
            <a:pPr marL="320040" indent="-320040">
              <a:spcBef>
                <a:spcPts val="800"/>
              </a:spcBef>
              <a:buClr>
                <a:schemeClr val="accent2"/>
              </a:buClr>
              <a:buSzPct val="60000"/>
              <a:defRPr/>
            </a:pPr>
            <a:r>
              <a:rPr lang="en-US" dirty="0" smtClean="0">
                <a:latin typeface="Tw Cen MT" pitchFamily="34" charset="0"/>
              </a:rPr>
              <a:t>Professional Learning Communities</a:t>
            </a:r>
          </a:p>
        </p:txBody>
      </p:sp>
      <p:sp>
        <p:nvSpPr>
          <p:cNvPr id="5" name="TextBox 4"/>
          <p:cNvSpPr txBox="1"/>
          <p:nvPr/>
        </p:nvSpPr>
        <p:spPr>
          <a:xfrm>
            <a:off x="571472" y="6000768"/>
            <a:ext cx="7086600" cy="685800"/>
          </a:xfrm>
          <a:prstGeom prst="rect">
            <a:avLst/>
          </a:prstGeom>
          <a:noFill/>
        </p:spPr>
        <p:txBody>
          <a:bodyPr wrap="square" rtlCol="0">
            <a:normAutofit/>
          </a:bodyPr>
          <a:lstStyle/>
          <a:p>
            <a:pPr>
              <a:buFontTx/>
              <a:buChar char="-"/>
            </a:pPr>
            <a:r>
              <a:rPr lang="en-US" dirty="0" smtClean="0">
                <a:latin typeface="Tw Cen MT" pitchFamily="34" charset="0"/>
              </a:rPr>
              <a:t>See Wikis in Education at Wetpaint for specific examples: </a:t>
            </a:r>
            <a:r>
              <a:rPr lang="en-US" dirty="0" smtClean="0">
                <a:latin typeface="Tw Cen MT" pitchFamily="34" charset="0"/>
                <a:hlinkClick r:id="rId2"/>
              </a:rPr>
              <a:t>http://wikisineducation.wetpaint.com/page/Teacher+Peer+Wikis</a:t>
            </a:r>
            <a:endParaRPr lang="en-US" dirty="0">
              <a:latin typeface="Tw Cen MT"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Possible School Wiki purposes:</a:t>
            </a:r>
            <a:endParaRPr lang="en-AU" dirty="0"/>
          </a:p>
        </p:txBody>
      </p:sp>
      <p:sp>
        <p:nvSpPr>
          <p:cNvPr id="3" name="Content Placeholder 2"/>
          <p:cNvSpPr>
            <a:spLocks noGrp="1"/>
          </p:cNvSpPr>
          <p:nvPr>
            <p:ph idx="1"/>
          </p:nvPr>
        </p:nvSpPr>
        <p:spPr/>
        <p:txBody>
          <a:bodyPr>
            <a:normAutofit fontScale="47500" lnSpcReduction="20000"/>
          </a:bodyPr>
          <a:lstStyle/>
          <a:p>
            <a:r>
              <a:rPr lang="en-AU" b="1" dirty="0" smtClean="0"/>
              <a:t>Decrease Disruptions of Instructional Time </a:t>
            </a:r>
          </a:p>
          <a:p>
            <a:pPr lvl="1"/>
            <a:r>
              <a:rPr lang="en-AU" sz="3300" dirty="0" smtClean="0"/>
              <a:t>Posting of daily notices; Announcements and Reminders by Department, Staff Attendance, Out at PD / Visitors, Staff Recognizing Staff, Other Stuff: Notes also may contain surveys and/or forms for teachers to complete, readings, or other important news and notes of the day. </a:t>
            </a:r>
          </a:p>
          <a:p>
            <a:pPr lvl="1"/>
            <a:r>
              <a:rPr lang="en-AU" sz="3300" dirty="0" smtClean="0"/>
              <a:t>Schedules (teacher, bell, meetings, etc) – allows staff member can locate their colleagues at anytime.</a:t>
            </a:r>
          </a:p>
          <a:p>
            <a:r>
              <a:rPr lang="en-AU" b="1" dirty="0" smtClean="0"/>
              <a:t>Make Meetings More Efficient </a:t>
            </a:r>
          </a:p>
          <a:p>
            <a:pPr lvl="1"/>
            <a:r>
              <a:rPr lang="en-AU" sz="3300" dirty="0" smtClean="0"/>
              <a:t>team norms and activities </a:t>
            </a:r>
          </a:p>
          <a:p>
            <a:pPr lvl="1"/>
            <a:r>
              <a:rPr lang="en-AU" sz="3300" dirty="0" smtClean="0"/>
              <a:t>meeting notes, agendas, documents, and materials. </a:t>
            </a:r>
          </a:p>
          <a:p>
            <a:pPr lvl="1"/>
            <a:r>
              <a:rPr lang="en-AU" sz="3300" dirty="0" smtClean="0"/>
              <a:t>discussion board where conversations can continue.</a:t>
            </a:r>
          </a:p>
          <a:p>
            <a:r>
              <a:rPr lang="en-AU" dirty="0" smtClean="0"/>
              <a:t> </a:t>
            </a:r>
            <a:r>
              <a:rPr lang="en-AU" b="1" dirty="0" smtClean="0"/>
              <a:t>Collaborate On Important Documents </a:t>
            </a:r>
            <a:r>
              <a:rPr lang="en-AU" dirty="0" smtClean="0"/>
              <a:t/>
            </a:r>
            <a:br>
              <a:rPr lang="en-AU" dirty="0" smtClean="0"/>
            </a:br>
            <a:r>
              <a:rPr lang="en-AU" dirty="0" smtClean="0"/>
              <a:t>- creation, revising, and updating of school documents such as strategic plans, AIPs, and Year level unit plans and the discussion tab allows for ongoing conversation while the documents are being created. </a:t>
            </a:r>
          </a:p>
          <a:p>
            <a:r>
              <a:rPr lang="en-AU" b="1" dirty="0" smtClean="0"/>
              <a:t>Enhance Professional Development </a:t>
            </a:r>
            <a:r>
              <a:rPr lang="en-AU" dirty="0" smtClean="0"/>
              <a:t/>
            </a:r>
            <a:br>
              <a:rPr lang="en-AU" dirty="0" smtClean="0"/>
            </a:br>
            <a:r>
              <a:rPr lang="en-AU" dirty="0" smtClean="0"/>
              <a:t>Upcoming opportunities PD materials and resources can be loaded to the wiki. </a:t>
            </a:r>
          </a:p>
          <a:p>
            <a:r>
              <a:rPr lang="en-AU" b="1" dirty="0" smtClean="0"/>
              <a:t>Share and Collaborate On Curriculum Maps</a:t>
            </a:r>
            <a:r>
              <a:rPr lang="en-AU" dirty="0" smtClean="0"/>
              <a:t/>
            </a:r>
            <a:br>
              <a:rPr lang="en-AU" dirty="0" smtClean="0"/>
            </a:br>
            <a:r>
              <a:rPr lang="en-AU" dirty="0" smtClean="0"/>
              <a:t>Link curriculum maps to all materials and important documents required for each piece of the map. This also allows for planning across grades and department since all information is transparently posted. </a:t>
            </a:r>
          </a:p>
          <a:p>
            <a:r>
              <a:rPr lang="en-AU" b="1" dirty="0" smtClean="0"/>
              <a:t>Save Trees and Time </a:t>
            </a:r>
          </a:p>
          <a:p>
            <a:r>
              <a:rPr lang="en-AU" b="1" dirty="0" smtClean="0"/>
              <a:t>A Portal for All Your Lessons</a:t>
            </a:r>
            <a:r>
              <a:rPr lang="en-AU" dirty="0" smtClean="0"/>
              <a:t/>
            </a:r>
            <a:br>
              <a:rPr lang="en-AU" dirty="0" smtClean="0"/>
            </a:br>
            <a:r>
              <a:rPr lang="en-AU" dirty="0" smtClean="0"/>
              <a:t>For multiple teachers teaching the same subject/unit of study lessons can be posted right on the wiki. Staff can collaborate remotely in their own time.</a:t>
            </a:r>
            <a:endParaRPr lang="en-A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Possible Classroom wiki purposes:</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Post class information</a:t>
            </a:r>
          </a:p>
          <a:p>
            <a:r>
              <a:rPr lang="en-AU" dirty="0" smtClean="0"/>
              <a:t>Whole class/ Group based projects</a:t>
            </a:r>
          </a:p>
          <a:p>
            <a:r>
              <a:rPr lang="en-AU" dirty="0" smtClean="0"/>
              <a:t>Brainstorming</a:t>
            </a:r>
          </a:p>
          <a:p>
            <a:r>
              <a:rPr lang="en-AU" dirty="0" smtClean="0"/>
              <a:t>Lesson Summaries</a:t>
            </a:r>
          </a:p>
          <a:p>
            <a:r>
              <a:rPr lang="en-AU" dirty="0" smtClean="0"/>
              <a:t>Notes Collaboration (students create collaborative study notes)</a:t>
            </a:r>
          </a:p>
          <a:p>
            <a:r>
              <a:rPr lang="en-AU" dirty="0" smtClean="0"/>
              <a:t>Concept Intro and </a:t>
            </a:r>
            <a:r>
              <a:rPr lang="en-AU" dirty="0" smtClean="0">
                <a:hlinkClick r:id="rId3" action="ppaction://hlinksldjump"/>
              </a:rPr>
              <a:t>Exploration</a:t>
            </a:r>
            <a:endParaRPr lang="en-AU" dirty="0" smtClean="0"/>
          </a:p>
          <a:p>
            <a:r>
              <a:rPr lang="en-AU" dirty="0" smtClean="0"/>
              <a:t>Sharing Learning and resources</a:t>
            </a:r>
          </a:p>
          <a:p>
            <a:r>
              <a:rPr lang="en-AU" dirty="0" smtClean="0"/>
              <a:t>Individual Assessments</a:t>
            </a:r>
          </a:p>
          <a:p>
            <a:r>
              <a:rPr lang="en-AU" dirty="0" smtClean="0"/>
              <a:t>Peer or teacher writing review</a:t>
            </a:r>
          </a:p>
          <a:p>
            <a:r>
              <a:rPr lang="en-AU" dirty="0" smtClean="0"/>
              <a:t>Rewards – hall of fame, honourable mention – ensure you include grading rubric</a:t>
            </a:r>
          </a:p>
          <a:p>
            <a:r>
              <a:rPr lang="en-AU" dirty="0" smtClean="0"/>
              <a:t>Reflection/feedback/discussion</a:t>
            </a:r>
          </a:p>
          <a:p>
            <a:endParaRPr lang="en-AU" dirty="0" smtClean="0"/>
          </a:p>
          <a:p>
            <a:endParaRPr lang="en-AU" dirty="0" smtClean="0"/>
          </a:p>
          <a:p>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76" y="1643050"/>
            <a:ext cx="7543824" cy="1828800"/>
          </a:xfrm>
        </p:spPr>
        <p:txBody>
          <a:bodyPr/>
          <a:lstStyle/>
          <a:p>
            <a:r>
              <a:rPr lang="en-AU" dirty="0" smtClean="0"/>
              <a:t>Introduction to web 2.0, podcasts and wikis</a:t>
            </a:r>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Some Specific Classroom wiki ideas:</a:t>
            </a:r>
            <a:endParaRPr lang="en-AU" dirty="0"/>
          </a:p>
        </p:txBody>
      </p:sp>
      <p:sp>
        <p:nvSpPr>
          <p:cNvPr id="3" name="Content Placeholder 2"/>
          <p:cNvSpPr>
            <a:spLocks noGrp="1"/>
          </p:cNvSpPr>
          <p:nvPr>
            <p:ph idx="1"/>
          </p:nvPr>
        </p:nvSpPr>
        <p:spPr/>
        <p:txBody>
          <a:bodyPr>
            <a:normAutofit fontScale="92500" lnSpcReduction="20000"/>
          </a:bodyPr>
          <a:lstStyle/>
          <a:p>
            <a:pPr marL="320040" indent="-320040">
              <a:spcAft>
                <a:spcPts val="400"/>
              </a:spcAft>
              <a:buClr>
                <a:schemeClr val="accent2"/>
              </a:buClr>
              <a:buSzPct val="60000"/>
              <a:defRPr/>
            </a:pPr>
            <a:r>
              <a:rPr lang="en-US" dirty="0" smtClean="0">
                <a:latin typeface="Tw Cen MT" pitchFamily="34" charset="0"/>
              </a:rPr>
              <a:t>Create an animal alphabet wiki</a:t>
            </a:r>
          </a:p>
          <a:p>
            <a:pPr marL="320040" indent="-320040">
              <a:spcAft>
                <a:spcPts val="400"/>
              </a:spcAft>
              <a:buClr>
                <a:schemeClr val="accent2"/>
              </a:buClr>
              <a:buSzPct val="60000"/>
              <a:defRPr/>
            </a:pPr>
            <a:r>
              <a:rPr lang="en-US" dirty="0" smtClean="0">
                <a:latin typeface="Tw Cen MT" pitchFamily="34" charset="0"/>
              </a:rPr>
              <a:t>Create a spelling wiki that could become a virtual word wall.</a:t>
            </a:r>
          </a:p>
          <a:p>
            <a:pPr marL="320040" indent="-320040">
              <a:spcAft>
                <a:spcPts val="400"/>
              </a:spcAft>
              <a:buClr>
                <a:schemeClr val="accent2"/>
              </a:buClr>
              <a:buSzPct val="60000"/>
              <a:defRPr/>
            </a:pPr>
            <a:r>
              <a:rPr lang="en-US" dirty="0" smtClean="0">
                <a:latin typeface="Tw Cen MT" pitchFamily="34" charset="0"/>
              </a:rPr>
              <a:t>Collaboration on any group project</a:t>
            </a:r>
          </a:p>
          <a:p>
            <a:pPr marL="320040" indent="-320040">
              <a:spcAft>
                <a:spcPts val="400"/>
              </a:spcAft>
              <a:buClr>
                <a:schemeClr val="accent2"/>
              </a:buClr>
              <a:buSzPct val="60000"/>
              <a:defRPr/>
            </a:pPr>
            <a:r>
              <a:rPr lang="en-US" dirty="0" smtClean="0">
                <a:latin typeface="Tw Cen MT" pitchFamily="34" charset="0"/>
              </a:rPr>
              <a:t>For a grammar lesson, have the students edit a paragraph inserting all punctuation and capitalization.</a:t>
            </a:r>
          </a:p>
          <a:p>
            <a:pPr marL="320040" indent="-320040">
              <a:spcAft>
                <a:spcPts val="400"/>
              </a:spcAft>
              <a:buClr>
                <a:schemeClr val="accent2"/>
              </a:buClr>
              <a:buSzPct val="60000"/>
              <a:defRPr/>
            </a:pPr>
            <a:r>
              <a:rPr lang="en-US" dirty="0" smtClean="0">
                <a:latin typeface="Tw Cen MT" pitchFamily="34" charset="0"/>
              </a:rPr>
              <a:t>Build a story by having each student add to the existing story line.</a:t>
            </a:r>
          </a:p>
          <a:p>
            <a:pPr marL="320040" indent="-320040">
              <a:spcAft>
                <a:spcPts val="400"/>
              </a:spcAft>
              <a:buClr>
                <a:schemeClr val="accent2"/>
              </a:buClr>
              <a:buSzPct val="60000"/>
              <a:defRPr/>
            </a:pPr>
            <a:r>
              <a:rPr lang="en-US" dirty="0" smtClean="0">
                <a:latin typeface="Tw Cen MT" pitchFamily="34" charset="0"/>
              </a:rPr>
              <a:t>Build a wiki about the seven continents. After reviewing, each continent ask students to post two facts about what they have learned.</a:t>
            </a:r>
          </a:p>
          <a:p>
            <a:pPr marL="320040" indent="-320040">
              <a:spcAft>
                <a:spcPts val="400"/>
              </a:spcAft>
              <a:buClr>
                <a:schemeClr val="accent2"/>
              </a:buClr>
              <a:buSzPct val="60000"/>
              <a:defRPr/>
            </a:pPr>
            <a:r>
              <a:rPr lang="en-US" dirty="0" smtClean="0">
                <a:latin typeface="Tw Cen MT" pitchFamily="34" charset="0"/>
              </a:rPr>
              <a:t>Have students write a daily reflection</a:t>
            </a:r>
          </a:p>
        </p:txBody>
      </p:sp>
      <p:sp>
        <p:nvSpPr>
          <p:cNvPr id="4" name="Rectangle 3"/>
          <p:cNvSpPr/>
          <p:nvPr/>
        </p:nvSpPr>
        <p:spPr>
          <a:xfrm>
            <a:off x="5500694" y="5643578"/>
            <a:ext cx="3079176" cy="369332"/>
          </a:xfrm>
          <a:prstGeom prst="rect">
            <a:avLst/>
          </a:prstGeom>
        </p:spPr>
        <p:txBody>
          <a:bodyPr wrap="none">
            <a:spAutoFit/>
          </a:bodyPr>
          <a:lstStyle/>
          <a:p>
            <a:pPr marL="320040" lvl="0" indent="-320040">
              <a:buClr>
                <a:schemeClr val="accent2"/>
              </a:buClr>
              <a:buSzPct val="60000"/>
              <a:defRPr/>
            </a:pPr>
            <a:r>
              <a:rPr lang="en-US" dirty="0" smtClean="0"/>
              <a:t>(What about wikis, 2007-2009)</a:t>
            </a:r>
            <a:endParaRPr lang="en-US" b="1" dirty="0" smtClean="0">
              <a:latin typeface="Tw Cen MT" pitchFamily="34" charset="0"/>
            </a:endParaRPr>
          </a:p>
        </p:txBody>
      </p:sp>
      <p:sp>
        <p:nvSpPr>
          <p:cNvPr id="5" name="TextBox 4"/>
          <p:cNvSpPr txBox="1"/>
          <p:nvPr/>
        </p:nvSpPr>
        <p:spPr>
          <a:xfrm>
            <a:off x="714348" y="6072206"/>
            <a:ext cx="7086600" cy="685800"/>
          </a:xfrm>
          <a:prstGeom prst="rect">
            <a:avLst/>
          </a:prstGeom>
          <a:noFill/>
        </p:spPr>
        <p:txBody>
          <a:bodyPr wrap="square" rtlCol="0">
            <a:normAutofit/>
          </a:bodyPr>
          <a:lstStyle/>
          <a:p>
            <a:r>
              <a:rPr lang="en-US" dirty="0" smtClean="0">
                <a:latin typeface="Tw Cen MT" pitchFamily="34" charset="0"/>
              </a:rPr>
              <a:t>- See TeachersFirst Wiki Walk-Through for many other specific ideas: </a:t>
            </a:r>
            <a:r>
              <a:rPr lang="en-US" dirty="0" smtClean="0">
                <a:latin typeface="Tw Cen MT" pitchFamily="34" charset="0"/>
                <a:hlinkClick r:id="rId3"/>
              </a:rPr>
              <a:t>http://www.teachersfirst.com/content/wiki/wikiideas1.cfm</a:t>
            </a:r>
            <a:endParaRPr lang="en-US" dirty="0" smtClean="0">
              <a:latin typeface="Tw Cen MT" pitchFamily="34" charset="0"/>
            </a:endParaRPr>
          </a:p>
          <a:p>
            <a:endParaRPr lang="en-US" dirty="0">
              <a:latin typeface="Tw Cen MT"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32" y="609600"/>
            <a:ext cx="8686800" cy="1828800"/>
          </a:xfrm>
        </p:spPr>
        <p:txBody>
          <a:bodyPr/>
          <a:lstStyle/>
          <a:p>
            <a:r>
              <a:rPr lang="en-AU" dirty="0" smtClean="0"/>
              <a:t>Wiki and Podcast Creation and sandbox time</a:t>
            </a:r>
            <a:endParaRPr lang="en-AU" dirty="0"/>
          </a:p>
        </p:txBody>
      </p:sp>
      <p:sp>
        <p:nvSpPr>
          <p:cNvPr id="3" name="Text Placeholder 2"/>
          <p:cNvSpPr>
            <a:spLocks noGrp="1"/>
          </p:cNvSpPr>
          <p:nvPr>
            <p:ph type="body" idx="1"/>
          </p:nvPr>
        </p:nvSpPr>
        <p:spPr/>
        <p:txBody>
          <a:bodyPr/>
          <a:lstStyle/>
          <a:p>
            <a:endParaRPr lang="en-AU"/>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Where can I start my wiki?</a:t>
            </a:r>
            <a:endParaRPr lang="en-AU" dirty="0"/>
          </a:p>
        </p:txBody>
      </p:sp>
      <p:sp>
        <p:nvSpPr>
          <p:cNvPr id="3" name="Content Placeholder 2"/>
          <p:cNvSpPr>
            <a:spLocks noGrp="1"/>
          </p:cNvSpPr>
          <p:nvPr>
            <p:ph idx="1"/>
          </p:nvPr>
        </p:nvSpPr>
        <p:spPr/>
        <p:txBody>
          <a:bodyPr/>
          <a:lstStyle/>
          <a:p>
            <a:endParaRPr lang="en-AU"/>
          </a:p>
        </p:txBody>
      </p:sp>
      <p:sp>
        <p:nvSpPr>
          <p:cNvPr id="4" name="Content Placeholder 2"/>
          <p:cNvSpPr txBox="1">
            <a:spLocks/>
          </p:cNvSpPr>
          <p:nvPr/>
        </p:nvSpPr>
        <p:spPr>
          <a:xfrm>
            <a:off x="3505200" y="1652606"/>
            <a:ext cx="5334000" cy="4419600"/>
          </a:xfrm>
          <a:prstGeom prst="rect">
            <a:avLst/>
          </a:prstGeom>
        </p:spPr>
        <p:txBody>
          <a:bodyPr>
            <a:normAutofit/>
          </a:bodyPr>
          <a:lstStyle/>
          <a:p>
            <a:pPr marL="320040" marR="0" lvl="0" indent="-320040" algn="l" defTabSz="914400" rtl="0" eaLnBrk="1" fontAlgn="auto" latinLnBrk="0" hangingPunct="1">
              <a:lnSpc>
                <a:spcPct val="100000"/>
              </a:lnSpc>
              <a:spcAft>
                <a:spcPts val="0"/>
              </a:spcAft>
              <a:buClr>
                <a:schemeClr val="accent2"/>
              </a:buClr>
              <a:buSzPct val="60000"/>
              <a:buFont typeface="Wingdings"/>
              <a:buChar char=""/>
              <a:tabLst/>
              <a:defRPr/>
            </a:pPr>
            <a:r>
              <a:rPr kumimoji="0" lang="en-US" sz="3600" b="1" i="0" u="none" strike="noStrike" kern="1200" cap="none" spc="0" normalizeH="0" baseline="0" noProof="0" dirty="0" smtClean="0">
                <a:ln>
                  <a:noFill/>
                </a:ln>
                <a:solidFill>
                  <a:schemeClr val="tx1"/>
                </a:solidFill>
                <a:effectLst/>
                <a:uLnTx/>
                <a:uFillTx/>
                <a:latin typeface="Tw Cen MT" pitchFamily="34" charset="0"/>
              </a:rPr>
              <a:t>Wikispaces</a:t>
            </a:r>
          </a:p>
          <a:p>
            <a:pPr marL="320040" indent="-320040">
              <a:buClr>
                <a:schemeClr val="accent2"/>
              </a:buClr>
              <a:buSzPct val="60000"/>
              <a:defRPr/>
            </a:pPr>
            <a:r>
              <a:rPr lang="en-US" sz="2000" dirty="0" smtClean="0">
                <a:latin typeface="Tw Cen MT" pitchFamily="34" charset="0"/>
                <a:cs typeface="Arial" pitchFamily="34" charset="0"/>
                <a:hlinkClick r:id="rId3"/>
              </a:rPr>
              <a:t>http://www.wikispaces.com/site/for/teachers</a:t>
            </a:r>
            <a:endParaRPr lang="en-US" sz="2000" dirty="0" smtClean="0">
              <a:latin typeface="Tw Cen MT" pitchFamily="34" charset="0"/>
              <a:cs typeface="Arial" pitchFamily="34" charset="0"/>
            </a:endParaRPr>
          </a:p>
          <a:p>
            <a:pPr marL="320040" indent="-320040">
              <a:buClr>
                <a:schemeClr val="accent2"/>
              </a:buClr>
              <a:buSzPct val="60000"/>
              <a:defRPr/>
            </a:pPr>
            <a:endParaRPr kumimoji="0" lang="en-US" sz="2000" i="0" u="none" strike="noStrike" kern="1200" cap="none" spc="0" normalizeH="0" baseline="0" noProof="0" dirty="0" smtClean="0">
              <a:ln>
                <a:noFill/>
              </a:ln>
              <a:solidFill>
                <a:schemeClr val="tx1"/>
              </a:solidFill>
              <a:effectLst/>
              <a:uLnTx/>
              <a:uFillTx/>
              <a:latin typeface="Tw Cen MT" pitchFamily="34" charset="0"/>
              <a:cs typeface="Arial" pitchFamily="34" charset="0"/>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kumimoji="0" lang="en-US" sz="3600" b="1" i="0" u="none" strike="noStrike" kern="1200" cap="none" spc="0" normalizeH="0" baseline="0" noProof="0" dirty="0" err="1" smtClean="0">
                <a:ln>
                  <a:noFill/>
                </a:ln>
                <a:solidFill>
                  <a:schemeClr val="tx1"/>
                </a:solidFill>
                <a:effectLst/>
                <a:uLnTx/>
                <a:uFillTx/>
                <a:latin typeface="Tw Cen MT" pitchFamily="34" charset="0"/>
              </a:rPr>
              <a:t>PBworks</a:t>
            </a:r>
            <a:endParaRPr kumimoji="0" lang="en-US" sz="3600" b="1" i="0" u="none" strike="noStrike" kern="1200" cap="none" spc="0" normalizeH="0" baseline="0" noProof="0" dirty="0" smtClean="0">
              <a:ln>
                <a:noFill/>
              </a:ln>
              <a:solidFill>
                <a:schemeClr val="tx1"/>
              </a:solidFill>
              <a:effectLst/>
              <a:uLnTx/>
              <a:uFillTx/>
              <a:latin typeface="Tw Cen MT" pitchFamily="34" charset="0"/>
            </a:endParaRPr>
          </a:p>
          <a:p>
            <a:pPr marL="320040" lvl="0" indent="-320040">
              <a:spcBef>
                <a:spcPts val="700"/>
              </a:spcBef>
              <a:buClr>
                <a:schemeClr val="accent2"/>
              </a:buClr>
              <a:buSzPct val="60000"/>
              <a:defRPr/>
            </a:pPr>
            <a:r>
              <a:rPr lang="en-US" sz="2000" dirty="0" smtClean="0">
                <a:latin typeface="Tw Cen MT" pitchFamily="34" charset="0"/>
                <a:hlinkClick r:id="rId4"/>
              </a:rPr>
              <a:t>http://pbworks.com/academic.wiki</a:t>
            </a:r>
            <a:endParaRPr lang="en-US" sz="2000" dirty="0" smtClean="0">
              <a:latin typeface="Tw Cen MT" pitchFamily="34" charset="0"/>
            </a:endParaRPr>
          </a:p>
          <a:p>
            <a:pPr marL="320040" lvl="0" indent="-320040">
              <a:spcBef>
                <a:spcPts val="700"/>
              </a:spcBef>
              <a:buClr>
                <a:schemeClr val="accent2"/>
              </a:buClr>
              <a:buSzPct val="60000"/>
              <a:defRPr/>
            </a:pPr>
            <a:endParaRPr kumimoji="0" lang="en-US" sz="2000" i="0" u="none" strike="noStrike" kern="1200" cap="none" spc="0" normalizeH="0" baseline="0" noProof="0" dirty="0" smtClean="0">
              <a:ln>
                <a:noFill/>
              </a:ln>
              <a:solidFill>
                <a:schemeClr val="tx1"/>
              </a:solidFill>
              <a:effectLst/>
              <a:uLnTx/>
              <a:uFillTx/>
              <a:latin typeface="Tw Cen MT" pitchFamily="34" charset="0"/>
            </a:endParaRPr>
          </a:p>
          <a:p>
            <a:pPr marL="320040" marR="0" lvl="0" indent="-320040" algn="l" defTabSz="914400" rtl="0" eaLnBrk="1" fontAlgn="auto" latinLnBrk="0" hangingPunct="1">
              <a:lnSpc>
                <a:spcPct val="100000"/>
              </a:lnSpc>
              <a:spcAft>
                <a:spcPts val="0"/>
              </a:spcAft>
              <a:buClr>
                <a:schemeClr val="accent2"/>
              </a:buClr>
              <a:buSzPct val="60000"/>
              <a:buFont typeface="Wingdings"/>
              <a:buChar char=""/>
              <a:tabLst/>
              <a:defRPr/>
            </a:pPr>
            <a:r>
              <a:rPr kumimoji="0" lang="en-US" sz="3600" b="1" i="0" u="none" strike="noStrike" kern="1200" cap="none" spc="0" normalizeH="0" baseline="0" noProof="0" dirty="0" smtClean="0">
                <a:ln>
                  <a:noFill/>
                </a:ln>
                <a:solidFill>
                  <a:schemeClr val="tx1"/>
                </a:solidFill>
                <a:effectLst/>
                <a:uLnTx/>
                <a:uFillTx/>
                <a:latin typeface="Tw Cen MT" pitchFamily="34" charset="0"/>
              </a:rPr>
              <a:t>Wetpaint</a:t>
            </a:r>
          </a:p>
          <a:p>
            <a:pPr marL="320040" lvl="0" indent="-320040">
              <a:buClr>
                <a:schemeClr val="accent2"/>
              </a:buClr>
              <a:buSzPct val="60000"/>
              <a:defRPr/>
            </a:pPr>
            <a:r>
              <a:rPr lang="en-US" sz="2000" dirty="0" smtClean="0">
                <a:latin typeface="Tw Cen MT" pitchFamily="34" charset="0"/>
                <a:hlinkClick r:id="rId5"/>
              </a:rPr>
              <a:t>http://wikisineducation.wetpaint.com/</a:t>
            </a:r>
            <a:endParaRPr lang="en-US" sz="2000" dirty="0" smtClean="0">
              <a:latin typeface="Tw Cen MT" pitchFamily="34" charset="0"/>
            </a:endParaRPr>
          </a:p>
          <a:p>
            <a:pPr marL="320040" lvl="0" indent="-320040">
              <a:buClr>
                <a:schemeClr val="accent2"/>
              </a:buClr>
              <a:buSzPct val="60000"/>
              <a:defRPr/>
            </a:pPr>
            <a:endParaRPr kumimoji="0" lang="en-US" sz="2000" i="0" u="none" strike="noStrike" kern="1200" cap="none" spc="0" normalizeH="0" baseline="0" noProof="0" dirty="0" smtClean="0">
              <a:ln>
                <a:noFill/>
              </a:ln>
              <a:solidFill>
                <a:schemeClr val="tx1"/>
              </a:solidFill>
              <a:effectLst/>
              <a:uLnTx/>
              <a:uFillTx/>
              <a:latin typeface="Tw Cen MT" pitchFamily="34" charset="0"/>
            </a:endParaRPr>
          </a:p>
        </p:txBody>
      </p:sp>
      <p:pic>
        <p:nvPicPr>
          <p:cNvPr id="5" name="Picture 4" descr="www-wikispaces-logo.gif"/>
          <p:cNvPicPr>
            <a:picLocks noChangeAspect="1"/>
          </p:cNvPicPr>
          <p:nvPr/>
        </p:nvPicPr>
        <p:blipFill>
          <a:blip r:embed="rId6" cstate="print"/>
          <a:stretch>
            <a:fillRect/>
          </a:stretch>
        </p:blipFill>
        <p:spPr>
          <a:xfrm>
            <a:off x="533400" y="1576406"/>
            <a:ext cx="2697480" cy="924850"/>
          </a:xfrm>
          <a:prstGeom prst="rect">
            <a:avLst/>
          </a:prstGeom>
        </p:spPr>
      </p:pic>
      <p:pic>
        <p:nvPicPr>
          <p:cNvPr id="6" name="Picture 5" descr="pbworksLogo.gif"/>
          <p:cNvPicPr>
            <a:picLocks noChangeAspect="1"/>
          </p:cNvPicPr>
          <p:nvPr/>
        </p:nvPicPr>
        <p:blipFill>
          <a:blip r:embed="rId7" cstate="print"/>
          <a:stretch>
            <a:fillRect/>
          </a:stretch>
        </p:blipFill>
        <p:spPr>
          <a:xfrm>
            <a:off x="575144" y="3100406"/>
            <a:ext cx="2701456" cy="411480"/>
          </a:xfrm>
          <a:prstGeom prst="rect">
            <a:avLst/>
          </a:prstGeom>
        </p:spPr>
      </p:pic>
      <p:pic>
        <p:nvPicPr>
          <p:cNvPr id="7" name="Picture 6" descr="WetpaintLogo.png"/>
          <p:cNvPicPr>
            <a:picLocks noChangeAspect="1"/>
          </p:cNvPicPr>
          <p:nvPr/>
        </p:nvPicPr>
        <p:blipFill>
          <a:blip r:embed="rId8" cstate="print"/>
          <a:stretch>
            <a:fillRect/>
          </a:stretch>
        </p:blipFill>
        <p:spPr>
          <a:xfrm>
            <a:off x="1066800" y="4167206"/>
            <a:ext cx="1600200" cy="10332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290"/>
            <a:ext cx="8686800" cy="1143000"/>
          </a:xfrm>
        </p:spPr>
        <p:txBody>
          <a:bodyPr>
            <a:normAutofit fontScale="90000"/>
          </a:bodyPr>
          <a:lstStyle/>
          <a:p>
            <a:r>
              <a:rPr lang="en-AU" dirty="0" smtClean="0"/>
              <a:t>Failing to plan is planning to fail!</a:t>
            </a:r>
            <a:endParaRPr lang="en-AU" dirty="0"/>
          </a:p>
        </p:txBody>
      </p:sp>
      <p:graphicFrame>
        <p:nvGraphicFramePr>
          <p:cNvPr id="5" name="Content Placeholder 4"/>
          <p:cNvGraphicFramePr>
            <a:graphicFrameLocks noGrp="1"/>
          </p:cNvGraphicFramePr>
          <p:nvPr>
            <p:ph idx="1"/>
          </p:nvPr>
        </p:nvGraphicFramePr>
        <p:xfrm>
          <a:off x="642910" y="1714488"/>
          <a:ext cx="7429552"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00034" y="2487035"/>
            <a:ext cx="2500330" cy="584775"/>
          </a:xfrm>
          <a:prstGeom prst="rect">
            <a:avLst/>
          </a:prstGeom>
          <a:noFill/>
        </p:spPr>
        <p:txBody>
          <a:bodyPr wrap="square" rtlCol="0">
            <a:spAutoFit/>
          </a:bodyPr>
          <a:lstStyle/>
          <a:p>
            <a:r>
              <a:rPr lang="en-AU" sz="3200" b="1" dirty="0" smtClean="0">
                <a:solidFill>
                  <a:srgbClr val="7030A0"/>
                </a:solidFill>
                <a:effectLst>
                  <a:outerShdw blurRad="38100" dist="38100" dir="2700000" algn="tl">
                    <a:srgbClr val="000000">
                      <a:alpha val="43137"/>
                    </a:srgbClr>
                  </a:outerShdw>
                </a:effectLst>
              </a:rPr>
              <a:t>Site Structure</a:t>
            </a:r>
            <a:endParaRPr lang="en-AU" sz="3200" b="1" dirty="0">
              <a:solidFill>
                <a:srgbClr val="7030A0"/>
              </a:solidFill>
              <a:effectLst>
                <a:outerShdw blurRad="38100" dist="38100" dir="2700000" algn="tl">
                  <a:srgbClr val="000000">
                    <a:alpha val="43137"/>
                  </a:srgbClr>
                </a:outerShdw>
              </a:effectLs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1195388" y="1023938"/>
            <a:ext cx="6753225" cy="4810125"/>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Essential Skills</a:t>
            </a:r>
            <a:endParaRPr lang="en-AU" dirty="0"/>
          </a:p>
        </p:txBody>
      </p:sp>
      <p:sp>
        <p:nvSpPr>
          <p:cNvPr id="3" name="Content Placeholder 2"/>
          <p:cNvSpPr>
            <a:spLocks noGrp="1"/>
          </p:cNvSpPr>
          <p:nvPr>
            <p:ph idx="1"/>
          </p:nvPr>
        </p:nvSpPr>
        <p:spPr/>
        <p:txBody>
          <a:bodyPr>
            <a:normAutofit lnSpcReduction="10000"/>
          </a:bodyPr>
          <a:lstStyle/>
          <a:p>
            <a:r>
              <a:rPr lang="en-AU" dirty="0" smtClean="0"/>
              <a:t>Permissions</a:t>
            </a:r>
            <a:br>
              <a:rPr lang="en-AU" dirty="0" smtClean="0"/>
            </a:br>
            <a:r>
              <a:rPr lang="en-AU" dirty="0" smtClean="0"/>
              <a:t>Editing – public/members only/ administrators only</a:t>
            </a:r>
            <a:br>
              <a:rPr lang="en-AU" dirty="0" smtClean="0"/>
            </a:br>
            <a:r>
              <a:rPr lang="en-AU" dirty="0" smtClean="0"/>
              <a:t>Viewing – public/members only(private)</a:t>
            </a:r>
          </a:p>
          <a:p>
            <a:r>
              <a:rPr lang="en-AU" dirty="0" smtClean="0"/>
              <a:t>Navigating Tabs</a:t>
            </a:r>
          </a:p>
          <a:p>
            <a:pPr lvl="1"/>
            <a:r>
              <a:rPr lang="en-AU" dirty="0" smtClean="0"/>
              <a:t>Page history</a:t>
            </a:r>
          </a:p>
          <a:p>
            <a:pPr lvl="1"/>
            <a:r>
              <a:rPr lang="en-AU" dirty="0" smtClean="0"/>
              <a:t>Discussions</a:t>
            </a:r>
          </a:p>
          <a:p>
            <a:pPr lvl="1"/>
            <a:r>
              <a:rPr lang="en-AU" dirty="0" smtClean="0"/>
              <a:t>Notifications</a:t>
            </a:r>
          </a:p>
          <a:p>
            <a:r>
              <a:rPr lang="en-AU" dirty="0" smtClean="0"/>
              <a:t>Look and Feel</a:t>
            </a:r>
          </a:p>
          <a:p>
            <a:r>
              <a:rPr lang="en-AU" dirty="0" smtClean="0"/>
              <a:t>Editing Pages</a:t>
            </a:r>
          </a:p>
          <a:p>
            <a:r>
              <a:rPr lang="en-AU" dirty="0" smtClean="0"/>
              <a:t>Inviting users – bulk user creation</a:t>
            </a:r>
          </a:p>
          <a:p>
            <a:endParaRPr lang="en-AU" dirty="0" smtClean="0"/>
          </a:p>
          <a:p>
            <a:endParaRPr lang="en-A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Drawbacks and work around tips</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No facility for concurrent editing. </a:t>
            </a:r>
            <a:r>
              <a:rPr lang="en-AU" dirty="0" err="1" smtClean="0"/>
              <a:t>ie</a:t>
            </a:r>
            <a:r>
              <a:rPr lang="en-AU" dirty="0" smtClean="0"/>
              <a:t> students editing at the same time – last save overwrites</a:t>
            </a:r>
            <a:br>
              <a:rPr lang="en-AU" dirty="0" smtClean="0"/>
            </a:br>
            <a:r>
              <a:rPr lang="en-AU" dirty="0" smtClean="0"/>
              <a:t>Work around tips </a:t>
            </a:r>
          </a:p>
          <a:p>
            <a:pPr lvl="1"/>
            <a:r>
              <a:rPr lang="en-AU" dirty="0" smtClean="0"/>
              <a:t>Make small edits and save regularly</a:t>
            </a:r>
          </a:p>
          <a:p>
            <a:pPr lvl="1"/>
            <a:r>
              <a:rPr lang="en-AU" dirty="0" smtClean="0"/>
              <a:t>Communicate (with partner/group), leave messages in discussion</a:t>
            </a:r>
          </a:p>
          <a:p>
            <a:pPr lvl="1"/>
            <a:r>
              <a:rPr lang="en-AU" dirty="0" smtClean="0"/>
              <a:t>Use the History –recover overwritten information</a:t>
            </a:r>
          </a:p>
          <a:p>
            <a:pPr lvl="1"/>
            <a:r>
              <a:rPr lang="en-AU" dirty="0" smtClean="0"/>
              <a:t>Discuss – articles on main page, discussions on discussion page</a:t>
            </a:r>
          </a:p>
          <a:p>
            <a:pPr lvl="1"/>
            <a:r>
              <a:rPr lang="en-AU" dirty="0" smtClean="0"/>
              <a:t>Refresh before writing - to ensure partners changes are not lost</a:t>
            </a:r>
          </a:p>
          <a:p>
            <a:r>
              <a:rPr lang="en-AU" dirty="0" smtClean="0"/>
              <a:t>Projects can become unwieldy and students may loose direction</a:t>
            </a:r>
          </a:p>
          <a:p>
            <a:pPr lvl="1"/>
            <a:r>
              <a:rPr lang="en-AU" dirty="0" smtClean="0"/>
              <a:t>supply a structured system of expectations, and due dates</a:t>
            </a:r>
          </a:p>
          <a:p>
            <a:pPr lvl="1"/>
            <a:r>
              <a:rPr lang="en-AU" dirty="0" smtClean="0"/>
              <a:t>Ensure students receive a constant flow of feedback</a:t>
            </a:r>
          </a:p>
          <a:p>
            <a:pPr lvl="1"/>
            <a:r>
              <a:rPr lang="en-AU" dirty="0" smtClean="0"/>
              <a:t>Build in time for students to meet during class to negotiate meaning in the planning and revision stages</a:t>
            </a:r>
          </a:p>
          <a:p>
            <a:pPr lvl="1"/>
            <a:r>
              <a:rPr lang="en-AU" dirty="0" smtClean="0"/>
              <a:t>Ensure assessment criteria is explicit and easily accessible to students from project beginning</a:t>
            </a:r>
          </a:p>
          <a:p>
            <a:pPr lvl="1">
              <a:buNone/>
            </a:pPr>
            <a:endParaRPr lang="en-AU" dirty="0" smtClean="0"/>
          </a:p>
          <a:p>
            <a:endParaRPr lang="en-AU" dirty="0" smtClean="0"/>
          </a:p>
          <a:p>
            <a:endParaRPr lang="en-AU"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Network Wiki examples</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hlinkClick r:id="rId2"/>
              </a:rPr>
              <a:t>http://peninsulaictnetwork/wikispaces.com</a:t>
            </a:r>
            <a:endParaRPr lang="en-AU" dirty="0" smtClean="0"/>
          </a:p>
          <a:p>
            <a:r>
              <a:rPr lang="en-AU" dirty="0" smtClean="0">
                <a:hlinkClick r:id="rId3"/>
              </a:rPr>
              <a:t>http://icttoolkit/wikispaces.com</a:t>
            </a:r>
            <a:endParaRPr lang="en-AU" dirty="0" smtClean="0"/>
          </a:p>
          <a:p>
            <a:r>
              <a:rPr lang="en-AU" dirty="0" smtClean="0">
                <a:hlinkClick r:id="rId4"/>
              </a:rPr>
              <a:t>http://www.teachersfirst.com/content/wiki/wikiideas1.cfm</a:t>
            </a:r>
            <a:endParaRPr lang="en-AU" dirty="0" smtClean="0"/>
          </a:p>
          <a:p>
            <a:r>
              <a:rPr lang="en-AU" dirty="0" smtClean="0">
                <a:hlinkClick r:id="rId5"/>
              </a:rPr>
              <a:t>http://educationalwikis.wikispaces.com/Examples+of+educational+wikis</a:t>
            </a:r>
            <a:endParaRPr lang="en-AU" dirty="0" smtClean="0"/>
          </a:p>
          <a:p>
            <a:r>
              <a:rPr lang="en-AU" dirty="0" smtClean="0">
                <a:hlinkClick r:id="rId6"/>
              </a:rPr>
              <a:t>http://www.slideshare.net/brumsted/introduction-to-wikis</a:t>
            </a:r>
            <a:endParaRPr lang="en-AU" dirty="0" smtClean="0"/>
          </a:p>
          <a:p>
            <a:r>
              <a:rPr lang="en-AU" dirty="0" smtClean="0">
                <a:hlinkClick r:id="rId7"/>
              </a:rPr>
              <a:t>http://www.academiccommons.org/commons/essay/turbo-charged-wikis-technology-embraces-cooperative-learning</a:t>
            </a:r>
            <a:endParaRPr lang="en-AU" dirty="0" smtClean="0"/>
          </a:p>
          <a:p>
            <a:r>
              <a:rPr lang="en-AU" smtClean="0">
                <a:hlinkClick r:id="rId7"/>
              </a:rPr>
              <a:t>http://www.academiccommons.org/commons/essay/turbo-charged-wikis-technology-embraces-cooperative-learning</a:t>
            </a:r>
            <a:endParaRPr lang="en-AU" smtClean="0"/>
          </a:p>
          <a:p>
            <a:endParaRPr lang="en-AU" smtClean="0"/>
          </a:p>
          <a:p>
            <a:endParaRPr lang="en-AU" dirty="0" smtClean="0"/>
          </a:p>
          <a:p>
            <a:endParaRPr lang="en-A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0" y="5029200"/>
            <a:ext cx="7543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0" y="5029200"/>
            <a:ext cx="1447800" cy="685800"/>
          </a:xfrm>
          <a:prstGeom prst="rect">
            <a:avLst/>
          </a:prstGeom>
          <a:solidFill>
            <a:srgbClr val="DF480B"/>
          </a:solidFill>
          <a:ln>
            <a:solidFill>
              <a:srgbClr val="DF48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1676400" y="5105400"/>
            <a:ext cx="6705600" cy="553998"/>
          </a:xfrm>
          <a:prstGeom prst="rect">
            <a:avLst/>
          </a:prstGeom>
          <a:noFill/>
        </p:spPr>
        <p:txBody>
          <a:bodyPr wrap="square" rtlCol="0">
            <a:normAutofit/>
          </a:bodyPr>
          <a:lstStyle/>
          <a:p>
            <a:pPr>
              <a:buFont typeface="Arial" pitchFamily="34" charset="0"/>
              <a:buChar char="□"/>
            </a:pPr>
            <a:r>
              <a:rPr lang="en-US" sz="3000" dirty="0" smtClean="0">
                <a:solidFill>
                  <a:schemeClr val="bg1"/>
                </a:solidFill>
                <a:latin typeface="Tw Cen MT" pitchFamily="34" charset="0"/>
              </a:rPr>
              <a:t> Example of a Global Wiki</a:t>
            </a:r>
            <a:endParaRPr lang="en-US" sz="3000" dirty="0">
              <a:solidFill>
                <a:schemeClr val="bg1"/>
              </a:solidFill>
              <a:latin typeface="Tw Cen MT" pitchFamily="34" charset="0"/>
            </a:endParaRPr>
          </a:p>
        </p:txBody>
      </p:sp>
      <p:sp>
        <p:nvSpPr>
          <p:cNvPr id="11" name="TextBox 10"/>
          <p:cNvSpPr txBox="1"/>
          <p:nvPr/>
        </p:nvSpPr>
        <p:spPr>
          <a:xfrm>
            <a:off x="1752600" y="5791200"/>
            <a:ext cx="7086600" cy="685800"/>
          </a:xfrm>
          <a:prstGeom prst="rect">
            <a:avLst/>
          </a:prstGeom>
          <a:noFill/>
        </p:spPr>
        <p:txBody>
          <a:bodyPr wrap="square" rtlCol="0">
            <a:normAutofit/>
          </a:bodyPr>
          <a:lstStyle/>
          <a:p>
            <a:pPr>
              <a:buFontTx/>
              <a:buChar char="-"/>
            </a:pPr>
            <a:r>
              <a:rPr lang="en-US" dirty="0" smtClean="0">
                <a:latin typeface="Tw Cen MT" pitchFamily="34" charset="0"/>
              </a:rPr>
              <a:t>For additional information see:</a:t>
            </a:r>
          </a:p>
          <a:p>
            <a:r>
              <a:rPr lang="en-US" dirty="0" smtClean="0">
                <a:latin typeface="Tw Cen MT" pitchFamily="34" charset="0"/>
                <a:hlinkClick r:id="rId3"/>
              </a:rPr>
              <a:t>http://www.flatclassroomproject.org/</a:t>
            </a:r>
            <a:endParaRPr lang="en-US" dirty="0" smtClean="0">
              <a:latin typeface="Tw Cen MT" pitchFamily="34" charset="0"/>
            </a:endParaRPr>
          </a:p>
          <a:p>
            <a:endParaRPr lang="en-US" dirty="0" smtClean="0">
              <a:latin typeface="Tw Cen MT" pitchFamily="34" charset="0"/>
            </a:endParaRPr>
          </a:p>
        </p:txBody>
      </p:sp>
      <p:sp>
        <p:nvSpPr>
          <p:cNvPr id="14" name="Content Placeholder 2"/>
          <p:cNvSpPr txBox="1">
            <a:spLocks/>
          </p:cNvSpPr>
          <p:nvPr/>
        </p:nvSpPr>
        <p:spPr>
          <a:xfrm>
            <a:off x="1981200" y="152400"/>
            <a:ext cx="5334000" cy="609600"/>
          </a:xfrm>
          <a:prstGeom prst="rect">
            <a:avLst/>
          </a:prstGeom>
        </p:spPr>
        <p:txBody>
          <a:bodyPr>
            <a:noAutofit/>
          </a:bodyPr>
          <a:lstStyle/>
          <a:p>
            <a:pPr marL="320040" marR="0" lvl="0" indent="-320040" algn="ctr" defTabSz="914400" rtl="0" eaLnBrk="1" fontAlgn="auto" latinLnBrk="0" hangingPunct="1">
              <a:lnSpc>
                <a:spcPct val="100000"/>
              </a:lnSpc>
              <a:spcAft>
                <a:spcPts val="0"/>
              </a:spcAft>
              <a:buClr>
                <a:schemeClr val="accent2"/>
              </a:buClr>
              <a:buSzPct val="60000"/>
              <a:buFont typeface="Wingdings"/>
              <a:buChar char=""/>
              <a:tabLst/>
              <a:defRPr/>
            </a:pPr>
            <a:r>
              <a:rPr kumimoji="0" lang="en-US" sz="4000" b="1" i="0" u="none" strike="noStrike" kern="1200" cap="none" spc="0" normalizeH="0" baseline="0" noProof="0" dirty="0" smtClean="0">
                <a:ln>
                  <a:noFill/>
                </a:ln>
                <a:solidFill>
                  <a:schemeClr val="tx1"/>
                </a:solidFill>
                <a:effectLst/>
                <a:uLnTx/>
                <a:uFillTx/>
                <a:latin typeface="Tw Cen MT" pitchFamily="34" charset="0"/>
              </a:rPr>
              <a:t>Flat</a:t>
            </a:r>
            <a:r>
              <a:rPr kumimoji="0" lang="en-US" sz="4000" b="1" i="0" u="none" strike="noStrike" kern="1200" cap="none" spc="0" normalizeH="0" noProof="0" dirty="0" smtClean="0">
                <a:ln>
                  <a:noFill/>
                </a:ln>
                <a:solidFill>
                  <a:schemeClr val="tx1"/>
                </a:solidFill>
                <a:effectLst/>
                <a:uLnTx/>
                <a:uFillTx/>
                <a:latin typeface="Tw Cen MT" pitchFamily="34" charset="0"/>
              </a:rPr>
              <a:t> Classroom Project</a:t>
            </a:r>
            <a:endParaRPr kumimoji="0" lang="en-US" sz="4000" b="1" i="0" u="none" strike="noStrike" kern="1200" cap="none" spc="0" normalizeH="0" baseline="0" noProof="0" dirty="0" smtClean="0">
              <a:ln>
                <a:noFill/>
              </a:ln>
              <a:solidFill>
                <a:schemeClr val="tx1"/>
              </a:solidFill>
              <a:effectLst/>
              <a:uLnTx/>
              <a:uFillTx/>
              <a:latin typeface="Tw Cen MT" pitchFamily="34" charset="0"/>
            </a:endParaRPr>
          </a:p>
        </p:txBody>
      </p:sp>
      <p:pic>
        <p:nvPicPr>
          <p:cNvPr id="7" name="Picture 6" descr="FlatClassroom.JPG"/>
          <p:cNvPicPr>
            <a:picLocks noChangeAspect="1"/>
          </p:cNvPicPr>
          <p:nvPr/>
        </p:nvPicPr>
        <p:blipFill>
          <a:blip r:embed="rId4" cstate="print"/>
          <a:stretch>
            <a:fillRect/>
          </a:stretch>
        </p:blipFill>
        <p:spPr>
          <a:xfrm>
            <a:off x="304800" y="1524000"/>
            <a:ext cx="3810000" cy="2308565"/>
          </a:xfrm>
          <a:prstGeom prst="rect">
            <a:avLst/>
          </a:prstGeom>
        </p:spPr>
      </p:pic>
      <p:sp>
        <p:nvSpPr>
          <p:cNvPr id="10" name="Content Placeholder 2"/>
          <p:cNvSpPr txBox="1">
            <a:spLocks/>
          </p:cNvSpPr>
          <p:nvPr/>
        </p:nvSpPr>
        <p:spPr>
          <a:xfrm>
            <a:off x="4343400" y="1066800"/>
            <a:ext cx="4495800" cy="3733800"/>
          </a:xfrm>
          <a:prstGeom prst="rect">
            <a:avLst/>
          </a:prstGeom>
        </p:spPr>
        <p:txBody>
          <a:bodyPr>
            <a:normAutofit fontScale="92500" lnSpcReduction="10000"/>
          </a:bodyPr>
          <a:lstStyle/>
          <a:p>
            <a:pPr marR="0" lvl="0" indent="-320040" algn="l" defTabSz="914400" rtl="0" eaLnBrk="1" fontAlgn="auto" latinLnBrk="0" hangingPunct="1">
              <a:lnSpc>
                <a:spcPct val="100000"/>
              </a:lnSpc>
              <a:spcAft>
                <a:spcPts val="0"/>
              </a:spcAft>
              <a:buClr>
                <a:schemeClr val="accent2"/>
              </a:buClr>
              <a:buSzPct val="60000"/>
              <a:buFont typeface="Wingdings"/>
              <a:buChar char=""/>
              <a:tabLst/>
              <a:defRPr/>
            </a:pPr>
            <a:r>
              <a:rPr kumimoji="0" lang="en-US" sz="2600" i="0" u="none" strike="noStrike" kern="1200" cap="none" spc="0" normalizeH="0" baseline="0" noProof="0" dirty="0" smtClean="0">
                <a:ln>
                  <a:noFill/>
                </a:ln>
                <a:solidFill>
                  <a:schemeClr val="tx1"/>
                </a:solidFill>
                <a:effectLst/>
                <a:uLnTx/>
                <a:uFillTx/>
                <a:latin typeface="Tw Cen MT" pitchFamily="34" charset="0"/>
              </a:rPr>
              <a:t>Connects students from around the </a:t>
            </a:r>
            <a:r>
              <a:rPr lang="en-US" sz="2600" dirty="0" smtClean="0">
                <a:latin typeface="Tw Cen MT" pitchFamily="34" charset="0"/>
              </a:rPr>
              <a:t>world to analyze the 10 societal trends from </a:t>
            </a:r>
            <a:r>
              <a:rPr lang="en-US" sz="2600" i="1" dirty="0" smtClean="0">
                <a:latin typeface="Tw Cen MT" pitchFamily="34" charset="0"/>
              </a:rPr>
              <a:t>The World is Flat </a:t>
            </a:r>
            <a:r>
              <a:rPr lang="en-US" sz="2600" dirty="0" smtClean="0">
                <a:latin typeface="Tw Cen MT" pitchFamily="34" charset="0"/>
              </a:rPr>
              <a:t>by Thomas Friedman.</a:t>
            </a:r>
          </a:p>
          <a:p>
            <a:pPr marR="0" lvl="0" indent="-320040" algn="l" defTabSz="914400" rtl="0" eaLnBrk="1" fontAlgn="auto" latinLnBrk="0" hangingPunct="1">
              <a:lnSpc>
                <a:spcPct val="100000"/>
              </a:lnSpc>
              <a:spcAft>
                <a:spcPts val="0"/>
              </a:spcAft>
              <a:buClr>
                <a:schemeClr val="accent2"/>
              </a:buClr>
              <a:buSzPct val="60000"/>
              <a:tabLst/>
              <a:defRPr/>
            </a:pPr>
            <a:endParaRPr lang="en-US" sz="1500" dirty="0" smtClean="0">
              <a:latin typeface="Tw Cen MT" pitchFamily="34" charset="0"/>
            </a:endParaRPr>
          </a:p>
          <a:p>
            <a:pPr marR="0" lvl="0" indent="-320040" algn="l" defTabSz="914400" rtl="0" eaLnBrk="1" fontAlgn="auto" latinLnBrk="0" hangingPunct="1">
              <a:lnSpc>
                <a:spcPct val="100000"/>
              </a:lnSpc>
              <a:spcAft>
                <a:spcPts val="0"/>
              </a:spcAft>
              <a:buClr>
                <a:schemeClr val="accent2"/>
              </a:buClr>
              <a:buSzPct val="60000"/>
              <a:buFont typeface="Wingdings"/>
              <a:buChar char=""/>
              <a:tabLst/>
              <a:defRPr/>
            </a:pPr>
            <a:r>
              <a:rPr lang="en-US" sz="2600" dirty="0" smtClean="0">
                <a:latin typeface="Tw Cen MT" pitchFamily="34" charset="0"/>
              </a:rPr>
              <a:t>Students were paired with a global partner to use a joint wiki to describe, give viewpoints, and create a video about their societal trend.</a:t>
            </a:r>
          </a:p>
          <a:p>
            <a:pPr marR="0" lvl="0" indent="-320040" algn="l" defTabSz="914400" rtl="0" eaLnBrk="1" fontAlgn="auto" latinLnBrk="0" hangingPunct="1">
              <a:lnSpc>
                <a:spcPct val="100000"/>
              </a:lnSpc>
              <a:spcAft>
                <a:spcPts val="0"/>
              </a:spcAft>
              <a:buClr>
                <a:schemeClr val="accent2"/>
              </a:buClr>
              <a:buSzPct val="60000"/>
              <a:tabLst/>
              <a:defRPr/>
            </a:pPr>
            <a:endParaRPr kumimoji="0" lang="en-US" sz="1500" i="0" u="none" strike="noStrike" kern="1200" cap="none" spc="0" normalizeH="0" baseline="0" noProof="0" dirty="0" smtClean="0">
              <a:ln>
                <a:noFill/>
              </a:ln>
              <a:solidFill>
                <a:schemeClr val="tx1"/>
              </a:solidFill>
              <a:effectLst/>
              <a:uLnTx/>
              <a:uFillTx/>
              <a:latin typeface="Tw Cen MT" pitchFamily="34" charset="0"/>
            </a:endParaRPr>
          </a:p>
          <a:p>
            <a:pPr marR="0" lvl="0" indent="-320040" algn="l" defTabSz="914400" rtl="0" eaLnBrk="1" fontAlgn="auto" latinLnBrk="0" hangingPunct="1">
              <a:lnSpc>
                <a:spcPct val="100000"/>
              </a:lnSpc>
              <a:spcAft>
                <a:spcPts val="0"/>
              </a:spcAft>
              <a:buClr>
                <a:schemeClr val="accent2"/>
              </a:buClr>
              <a:buSzPct val="60000"/>
              <a:tabLst/>
              <a:defRPr/>
            </a:pPr>
            <a:r>
              <a:rPr kumimoji="0" lang="en-US" sz="1900" i="0" u="none" strike="noStrike" kern="1200" cap="none" spc="0" normalizeH="0" baseline="0" noProof="0" dirty="0" smtClean="0">
                <a:ln>
                  <a:noFill/>
                </a:ln>
                <a:solidFill>
                  <a:schemeClr val="tx1"/>
                </a:solidFill>
                <a:effectLst/>
                <a:uLnTx/>
                <a:uFillTx/>
                <a:latin typeface="Tw Cen MT" pitchFamily="34" charset="0"/>
              </a:rPr>
              <a:t>(Lindsay</a:t>
            </a:r>
            <a:r>
              <a:rPr kumimoji="0" lang="en-US" sz="1900" i="0" u="none" strike="noStrike" kern="1200" cap="none" spc="0" normalizeH="0" noProof="0" dirty="0" smtClean="0">
                <a:ln>
                  <a:noFill/>
                </a:ln>
                <a:solidFill>
                  <a:schemeClr val="tx1"/>
                </a:solidFill>
                <a:effectLst/>
                <a:uLnTx/>
                <a:uFillTx/>
                <a:latin typeface="Tw Cen MT" pitchFamily="34" charset="0"/>
              </a:rPr>
              <a:t> and Davis, 2007)</a:t>
            </a:r>
            <a:endParaRPr kumimoji="0" lang="en-US" sz="1900" i="0" u="none" strike="noStrike" kern="1200" cap="none" spc="0" normalizeH="0" baseline="0" noProof="0" dirty="0" smtClean="0">
              <a:ln>
                <a:noFill/>
              </a:ln>
              <a:solidFill>
                <a:schemeClr val="tx1"/>
              </a:solidFill>
              <a:effectLst/>
              <a:uLnTx/>
              <a:uFillTx/>
              <a:latin typeface="Tw Cen MT" pitchFamily="34" charset="0"/>
            </a:endParaRPr>
          </a:p>
        </p:txBody>
      </p:sp>
    </p:spTree>
  </p:cSld>
  <p:clrMapOvr>
    <a:masterClrMapping/>
  </p:clrMapOvr>
  <p:transition advClick="0" advTm="1200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Further Resources</a:t>
            </a:r>
            <a:endParaRPr lang="en-AU" dirty="0"/>
          </a:p>
        </p:txBody>
      </p:sp>
      <p:sp>
        <p:nvSpPr>
          <p:cNvPr id="3" name="Content Placeholder 2"/>
          <p:cNvSpPr>
            <a:spLocks noGrp="1"/>
          </p:cNvSpPr>
          <p:nvPr>
            <p:ph idx="1"/>
          </p:nvPr>
        </p:nvSpPr>
        <p:spPr/>
        <p:txBody>
          <a:bodyPr>
            <a:normAutofit lnSpcReduction="10000"/>
          </a:bodyPr>
          <a:lstStyle/>
          <a:p>
            <a:r>
              <a:rPr lang="en-AU" dirty="0" smtClean="0">
                <a:hlinkClick r:id="rId2"/>
              </a:rPr>
              <a:t>http://teacherportal.wikispaces.com</a:t>
            </a:r>
            <a:r>
              <a:rPr lang="en-AU" dirty="0" smtClean="0"/>
              <a:t/>
            </a:r>
            <a:br>
              <a:rPr lang="en-AU" dirty="0" smtClean="0"/>
            </a:br>
            <a:r>
              <a:rPr lang="en-AU" dirty="0" smtClean="0"/>
              <a:t>NZ Cluster wiki for teacher collaboration</a:t>
            </a:r>
          </a:p>
          <a:p>
            <a:r>
              <a:rPr lang="en-AU" dirty="0" smtClean="0">
                <a:hlinkClick r:id="rId3"/>
              </a:rPr>
              <a:t>http://edorigami.wikispaces.com/</a:t>
            </a:r>
            <a:r>
              <a:rPr lang="en-AU" dirty="0" smtClean="0"/>
              <a:t/>
            </a:r>
            <a:br>
              <a:rPr lang="en-AU" dirty="0" smtClean="0"/>
            </a:br>
            <a:r>
              <a:rPr lang="en-AU" dirty="0" smtClean="0"/>
              <a:t>Individual teacher wiki set up to share ideas</a:t>
            </a:r>
          </a:p>
          <a:p>
            <a:r>
              <a:rPr lang="en-AU" dirty="0" smtClean="0">
                <a:hlinkClick r:id="rId4"/>
              </a:rPr>
              <a:t>http://carbonfighters.pbworks.com/For+Teachers</a:t>
            </a:r>
            <a:r>
              <a:rPr lang="en-AU" dirty="0" smtClean="0"/>
              <a:t/>
            </a:r>
            <a:br>
              <a:rPr lang="en-AU" dirty="0" smtClean="0"/>
            </a:br>
            <a:r>
              <a:rPr lang="en-AU" dirty="0" smtClean="0"/>
              <a:t>Classroom Project based wiki</a:t>
            </a:r>
          </a:p>
          <a:p>
            <a:r>
              <a:rPr lang="en-AU" dirty="0" smtClean="0">
                <a:hlinkClick r:id="rId5"/>
              </a:rPr>
              <a:t>http://blogswikisdocs.wikispaces.com/</a:t>
            </a:r>
            <a:r>
              <a:rPr lang="en-AU" dirty="0" smtClean="0"/>
              <a:t/>
            </a:r>
            <a:br>
              <a:rPr lang="en-AU" dirty="0" smtClean="0"/>
            </a:br>
            <a:r>
              <a:rPr lang="en-AU" dirty="0" smtClean="0"/>
              <a:t>Discusses blogs and wikis and when each is appropriate</a:t>
            </a:r>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Web 2.0?</a:t>
            </a:r>
            <a:endParaRPr lang="en-AU" dirty="0"/>
          </a:p>
        </p:txBody>
      </p:sp>
      <p:sp>
        <p:nvSpPr>
          <p:cNvPr id="3" name="Content Placeholder 2"/>
          <p:cNvSpPr>
            <a:spLocks noGrp="1"/>
          </p:cNvSpPr>
          <p:nvPr>
            <p:ph idx="1"/>
          </p:nvPr>
        </p:nvSpPr>
        <p:spPr/>
        <p:txBody>
          <a:bodyPr>
            <a:normAutofit/>
          </a:bodyPr>
          <a:lstStyle/>
          <a:p>
            <a:r>
              <a:rPr lang="en-AU" dirty="0" smtClean="0"/>
              <a:t>The ‘read/write’ web (Think two way)</a:t>
            </a:r>
          </a:p>
          <a:p>
            <a:r>
              <a:rPr lang="en-AU" dirty="0" smtClean="0"/>
              <a:t>Users come together and create their own content</a:t>
            </a:r>
          </a:p>
          <a:p>
            <a:r>
              <a:rPr lang="en-AU" dirty="0" smtClean="0"/>
              <a:t>Based on participation and open communication</a:t>
            </a:r>
          </a:p>
          <a:p>
            <a:r>
              <a:rPr lang="en-AU" dirty="0" smtClean="0"/>
              <a:t>Information is controlled by many not by individuals</a:t>
            </a:r>
          </a:p>
          <a:p>
            <a:r>
              <a:rPr lang="en-AU" dirty="0" smtClean="0"/>
              <a:t>Users add value as their needs evolve</a:t>
            </a:r>
          </a:p>
          <a:p>
            <a:r>
              <a:rPr lang="en-AU" dirty="0" smtClean="0"/>
              <a:t>User friendly interfaces</a:t>
            </a:r>
          </a:p>
          <a:p>
            <a:r>
              <a:rPr lang="en-AU" dirty="0" smtClean="0"/>
              <a:t>Everything is connected dynamically</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Further Resources</a:t>
            </a:r>
            <a:endParaRPr lang="en-AU" dirty="0"/>
          </a:p>
        </p:txBody>
      </p:sp>
      <p:sp>
        <p:nvSpPr>
          <p:cNvPr id="3" name="Content Placeholder 2"/>
          <p:cNvSpPr>
            <a:spLocks noGrp="1"/>
          </p:cNvSpPr>
          <p:nvPr>
            <p:ph idx="1"/>
          </p:nvPr>
        </p:nvSpPr>
        <p:spPr>
          <a:xfrm>
            <a:off x="0" y="1428736"/>
            <a:ext cx="8686800" cy="5000660"/>
          </a:xfrm>
        </p:spPr>
        <p:txBody>
          <a:bodyPr>
            <a:normAutofit fontScale="77500" lnSpcReduction="20000"/>
          </a:bodyPr>
          <a:lstStyle/>
          <a:p>
            <a:r>
              <a:rPr lang="en-AU" dirty="0" err="1" smtClean="0"/>
              <a:t>Podsafe</a:t>
            </a:r>
            <a:r>
              <a:rPr lang="en-AU" dirty="0" smtClean="0"/>
              <a:t> music</a:t>
            </a:r>
            <a:br>
              <a:rPr lang="en-AU" dirty="0" smtClean="0"/>
            </a:br>
            <a:r>
              <a:rPr lang="en-AU" dirty="0" smtClean="0"/>
              <a:t>- </a:t>
            </a:r>
            <a:r>
              <a:rPr lang="en-AU" dirty="0" smtClean="0">
                <a:hlinkClick r:id="rId2"/>
              </a:rPr>
              <a:t>http://www.podsafeaudio.com</a:t>
            </a:r>
            <a:r>
              <a:rPr lang="en-AU" dirty="0" smtClean="0"/>
              <a:t/>
            </a:r>
            <a:br>
              <a:rPr lang="en-AU" dirty="0" smtClean="0"/>
            </a:br>
            <a:r>
              <a:rPr lang="en-AU" dirty="0" smtClean="0"/>
              <a:t>- </a:t>
            </a:r>
            <a:r>
              <a:rPr lang="en-AU" dirty="0" smtClean="0">
                <a:hlinkClick r:id="rId3"/>
              </a:rPr>
              <a:t>http://music.podshow.com/</a:t>
            </a:r>
            <a:r>
              <a:rPr lang="en-AU" dirty="0" smtClean="0"/>
              <a:t/>
            </a:r>
            <a:br>
              <a:rPr lang="en-AU" dirty="0" smtClean="0"/>
            </a:br>
            <a:r>
              <a:rPr lang="en-AU" dirty="0" smtClean="0"/>
              <a:t>- </a:t>
            </a:r>
            <a:r>
              <a:rPr lang="en-AU" dirty="0" smtClean="0">
                <a:hlinkClick r:id="rId4"/>
              </a:rPr>
              <a:t>http://www.jamendo.com/</a:t>
            </a:r>
            <a:r>
              <a:rPr lang="en-AU" dirty="0" smtClean="0"/>
              <a:t/>
            </a:r>
            <a:br>
              <a:rPr lang="en-AU" dirty="0" smtClean="0"/>
            </a:br>
            <a:r>
              <a:rPr lang="en-AU" dirty="0" smtClean="0"/>
              <a:t>- </a:t>
            </a:r>
            <a:r>
              <a:rPr lang="en-AU" dirty="0" smtClean="0">
                <a:hlinkClick r:id="rId5"/>
              </a:rPr>
              <a:t>http://www.freesound.org/</a:t>
            </a:r>
            <a:endParaRPr lang="en-AU" dirty="0" smtClean="0"/>
          </a:p>
          <a:p>
            <a:r>
              <a:rPr lang="en-AU" dirty="0" smtClean="0"/>
              <a:t>Examples</a:t>
            </a:r>
            <a:br>
              <a:rPr lang="en-AU" dirty="0" smtClean="0"/>
            </a:br>
            <a:r>
              <a:rPr lang="en-AU" dirty="0" smtClean="0"/>
              <a:t>- </a:t>
            </a:r>
            <a:r>
              <a:rPr lang="en-AU" dirty="0" smtClean="0">
                <a:hlinkClick r:id="rId6"/>
              </a:rPr>
              <a:t>http://www.carrumpods.com/</a:t>
            </a:r>
            <a:r>
              <a:rPr lang="en-AU" dirty="0" smtClean="0"/>
              <a:t/>
            </a:r>
            <a:br>
              <a:rPr lang="en-AU" dirty="0" smtClean="0"/>
            </a:br>
            <a:r>
              <a:rPr lang="en-AU" dirty="0" smtClean="0"/>
              <a:t>- </a:t>
            </a:r>
            <a:r>
              <a:rPr lang="en-AU" dirty="0" smtClean="0">
                <a:hlinkClick r:id="rId7"/>
              </a:rPr>
              <a:t>http://www.sandiagprimary.co.uk/radio_sandiag/index.php</a:t>
            </a:r>
            <a:r>
              <a:rPr lang="en-AU" dirty="0" smtClean="0"/>
              <a:t/>
            </a:r>
            <a:br>
              <a:rPr lang="en-AU" dirty="0" smtClean="0"/>
            </a:br>
            <a:r>
              <a:rPr lang="en-AU" dirty="0" smtClean="0"/>
              <a:t>- </a:t>
            </a:r>
            <a:r>
              <a:rPr lang="en-AU" dirty="0" smtClean="0">
                <a:hlinkClick r:id="rId8"/>
              </a:rPr>
              <a:t>http://biologyoracle.podomatic.com/</a:t>
            </a:r>
            <a:r>
              <a:rPr lang="en-AU" dirty="0" smtClean="0"/>
              <a:t/>
            </a:r>
            <a:br>
              <a:rPr lang="en-AU" dirty="0" smtClean="0"/>
            </a:br>
            <a:r>
              <a:rPr lang="en-AU" dirty="0" smtClean="0"/>
              <a:t>- </a:t>
            </a:r>
            <a:r>
              <a:rPr lang="en-AU" dirty="0" smtClean="0">
                <a:hlinkClick r:id="rId9"/>
              </a:rPr>
              <a:t>http://www.vcehelp.com.au/category/podcasts-video/</a:t>
            </a:r>
            <a:endParaRPr lang="en-AU" dirty="0" smtClean="0"/>
          </a:p>
          <a:p>
            <a:r>
              <a:rPr lang="en-AU" dirty="0" smtClean="0"/>
              <a:t>More Info</a:t>
            </a:r>
            <a:br>
              <a:rPr lang="en-AU" dirty="0" smtClean="0"/>
            </a:br>
            <a:r>
              <a:rPr lang="en-AU" dirty="0" smtClean="0"/>
              <a:t>- </a:t>
            </a:r>
            <a:r>
              <a:rPr lang="en-AU" dirty="0" smtClean="0">
                <a:hlinkClick r:id="rId10"/>
              </a:rPr>
              <a:t>http://www.det.wa.edu.au/education/cmis/eval/curriculum/ict/podcasts/</a:t>
            </a:r>
            <a:r>
              <a:rPr lang="en-AU" dirty="0" smtClean="0"/>
              <a:t/>
            </a:r>
            <a:br>
              <a:rPr lang="en-AU" dirty="0" smtClean="0"/>
            </a:br>
            <a:r>
              <a:rPr lang="en-AU" dirty="0" smtClean="0"/>
              <a:t>- </a:t>
            </a:r>
            <a:r>
              <a:rPr lang="en-AU" dirty="0" smtClean="0">
                <a:hlinkClick r:id="rId11"/>
              </a:rPr>
              <a:t>http://www.abc.net.au/rn/podcast/</a:t>
            </a:r>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Finally a question to keep in mind...</a:t>
            </a:r>
            <a:endParaRPr lang="en-AU" dirty="0"/>
          </a:p>
        </p:txBody>
      </p:sp>
      <p:sp>
        <p:nvSpPr>
          <p:cNvPr id="3" name="Content Placeholder 2"/>
          <p:cNvSpPr>
            <a:spLocks noGrp="1"/>
          </p:cNvSpPr>
          <p:nvPr>
            <p:ph idx="1"/>
          </p:nvPr>
        </p:nvSpPr>
        <p:spPr>
          <a:xfrm>
            <a:off x="342928" y="2689251"/>
            <a:ext cx="8229600" cy="2740013"/>
          </a:xfrm>
        </p:spPr>
        <p:txBody>
          <a:bodyPr anchor="ctr">
            <a:normAutofit fontScale="92500" lnSpcReduction="10000"/>
          </a:bodyPr>
          <a:lstStyle/>
          <a:p>
            <a:pPr algn="ctr">
              <a:buNone/>
            </a:pPr>
            <a:r>
              <a:rPr lang="en-AU" dirty="0" smtClean="0"/>
              <a:t>How can we engage with students’ learning </a:t>
            </a:r>
          </a:p>
          <a:p>
            <a:pPr algn="ctr">
              <a:buNone/>
            </a:pPr>
            <a:r>
              <a:rPr lang="en-AU" dirty="0" smtClean="0"/>
              <a:t>more meaningfully and personally – </a:t>
            </a:r>
          </a:p>
          <a:p>
            <a:pPr algn="ctr">
              <a:buNone/>
            </a:pPr>
            <a:r>
              <a:rPr lang="en-AU" dirty="0" smtClean="0"/>
              <a:t>that is, in ways that hook into their </a:t>
            </a:r>
          </a:p>
          <a:p>
            <a:pPr algn="ctr">
              <a:buNone/>
            </a:pPr>
            <a:r>
              <a:rPr lang="en-AU" dirty="0" smtClean="0">
                <a:solidFill>
                  <a:srgbClr val="7030A0"/>
                </a:solidFill>
              </a:rPr>
              <a:t>everyday experiences</a:t>
            </a:r>
            <a:r>
              <a:rPr lang="en-AU" dirty="0" smtClean="0"/>
              <a:t> and that build </a:t>
            </a:r>
          </a:p>
          <a:p>
            <a:pPr algn="ctr">
              <a:buNone/>
            </a:pPr>
            <a:r>
              <a:rPr lang="en-AU" dirty="0" smtClean="0"/>
              <a:t>on their </a:t>
            </a:r>
            <a:r>
              <a:rPr lang="en-AU" dirty="0" smtClean="0">
                <a:solidFill>
                  <a:srgbClr val="7030A0"/>
                </a:solidFill>
              </a:rPr>
              <a:t>current knowledge</a:t>
            </a:r>
            <a:r>
              <a:rPr lang="en-AU" dirty="0" smtClean="0"/>
              <a:t> </a:t>
            </a:r>
          </a:p>
          <a:p>
            <a:pPr algn="ctr">
              <a:buNone/>
            </a:pPr>
            <a:r>
              <a:rPr lang="en-AU" dirty="0" smtClean="0"/>
              <a:t>using technology?</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4290"/>
            <a:ext cx="9001156" cy="1143000"/>
          </a:xfrm>
        </p:spPr>
        <p:txBody>
          <a:bodyPr>
            <a:normAutofit fontScale="90000"/>
          </a:bodyPr>
          <a:lstStyle/>
          <a:p>
            <a:r>
              <a:rPr lang="en-AU" dirty="0" smtClean="0"/>
              <a:t>Wikis </a:t>
            </a:r>
            <a:r>
              <a:rPr lang="en-AU" dirty="0" smtClean="0"/>
              <a:t>and podcasts – What are they?</a:t>
            </a:r>
            <a:endParaRPr lang="en-AU" dirty="0"/>
          </a:p>
        </p:txBody>
      </p:sp>
      <p:sp>
        <p:nvSpPr>
          <p:cNvPr id="3" name="Content Placeholder 2"/>
          <p:cNvSpPr>
            <a:spLocks noGrp="1"/>
          </p:cNvSpPr>
          <p:nvPr>
            <p:ph idx="1"/>
          </p:nvPr>
        </p:nvSpPr>
        <p:spPr/>
        <p:txBody>
          <a:bodyPr>
            <a:normAutofit lnSpcReduction="10000"/>
          </a:bodyPr>
          <a:lstStyle/>
          <a:p>
            <a:r>
              <a:rPr lang="en-AU" dirty="0" smtClean="0"/>
              <a:t>Wikis – A page or collection of pages which allows a group of people to create and edit content (depending on permissions) without specific technical knowledge</a:t>
            </a:r>
          </a:p>
          <a:p>
            <a:pPr>
              <a:buNone/>
            </a:pPr>
            <a:r>
              <a:rPr lang="en-AU" dirty="0" smtClean="0"/>
              <a:t>	(wikis in plain </a:t>
            </a:r>
            <a:r>
              <a:rPr lang="en-AU" dirty="0" err="1" smtClean="0"/>
              <a:t>english</a:t>
            </a:r>
            <a:r>
              <a:rPr lang="en-AU" dirty="0" smtClean="0"/>
              <a:t> – Common Craft)</a:t>
            </a:r>
            <a:br>
              <a:rPr lang="en-AU" dirty="0" smtClean="0"/>
            </a:br>
            <a:r>
              <a:rPr lang="en-US" dirty="0" smtClean="0"/>
              <a:t>“wiki </a:t>
            </a:r>
            <a:r>
              <a:rPr lang="en-US" dirty="0" err="1" smtClean="0"/>
              <a:t>wiki</a:t>
            </a:r>
            <a:r>
              <a:rPr lang="en-US" dirty="0" smtClean="0"/>
              <a:t>” = Hawaiian for quick or fast </a:t>
            </a:r>
            <a:endParaRPr lang="en-AU" dirty="0" smtClean="0"/>
          </a:p>
          <a:p>
            <a:r>
              <a:rPr lang="en-AU" dirty="0" smtClean="0"/>
              <a:t>Podcasts </a:t>
            </a:r>
            <a:br>
              <a:rPr lang="en-AU" dirty="0" smtClean="0"/>
            </a:br>
            <a:r>
              <a:rPr lang="en-AU" dirty="0" smtClean="0"/>
              <a:t>- A combination of the words iPod and broadcast</a:t>
            </a:r>
            <a:br>
              <a:rPr lang="en-AU" dirty="0" smtClean="0"/>
            </a:br>
            <a:r>
              <a:rPr lang="en-AU" dirty="0" smtClean="0"/>
              <a:t>– A series of audio or video media files that are distributed over the Internet</a:t>
            </a:r>
            <a:br>
              <a:rPr lang="en-AU" dirty="0" smtClean="0"/>
            </a:br>
            <a:endParaRPr lang="en-A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 to Podcasts</a:t>
            </a:r>
            <a:endParaRPr lang="en-AU" dirty="0"/>
          </a:p>
        </p:txBody>
      </p:sp>
      <p:sp>
        <p:nvSpPr>
          <p:cNvPr id="3" name="Text Placeholder 2"/>
          <p:cNvSpPr>
            <a:spLocks noGrp="1"/>
          </p:cNvSpPr>
          <p:nvPr>
            <p:ph type="body" idx="1"/>
          </p:nvPr>
        </p:nvSpPr>
        <p:spPr/>
        <p:txBody>
          <a:bodyPr/>
          <a:lstStyle/>
          <a:p>
            <a:endParaRPr lang="en-A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612775" y="228600"/>
            <a:ext cx="8153400" cy="990600"/>
          </a:xfrm>
        </p:spPr>
        <p:txBody>
          <a:bodyPr>
            <a:normAutofit/>
          </a:bodyPr>
          <a:lstStyle/>
          <a:p>
            <a:r>
              <a:rPr lang="en-US" dirty="0" smtClean="0"/>
              <a:t>Characteristics of Podcasts</a:t>
            </a:r>
            <a:endParaRPr lang="fi-FI" dirty="0" smtClean="0"/>
          </a:p>
        </p:txBody>
      </p:sp>
      <p:sp>
        <p:nvSpPr>
          <p:cNvPr id="3" name="Content Placeholder 2"/>
          <p:cNvSpPr>
            <a:spLocks noGrp="1"/>
          </p:cNvSpPr>
          <p:nvPr>
            <p:ph idx="1"/>
          </p:nvPr>
        </p:nvSpPr>
        <p:spPr>
          <a:xfrm>
            <a:off x="612775" y="1600200"/>
            <a:ext cx="8153400" cy="4648200"/>
          </a:xfrm>
        </p:spPr>
        <p:txBody>
          <a:bodyPr>
            <a:normAutofit fontScale="70000" lnSpcReduction="20000"/>
          </a:bodyPr>
          <a:lstStyle/>
          <a:p>
            <a:pPr marL="320040" indent="-320040">
              <a:defRPr/>
            </a:pPr>
            <a:r>
              <a:rPr lang="en-US" sz="3800" dirty="0" smtClean="0"/>
              <a:t>People can subscribe selectively to video or audio casts</a:t>
            </a:r>
          </a:p>
          <a:p>
            <a:pPr marL="320040" indent="-320040">
              <a:defRPr/>
            </a:pPr>
            <a:r>
              <a:rPr lang="en-US" sz="3800" dirty="0" smtClean="0"/>
              <a:t>Can be played back at a time that suits the user</a:t>
            </a:r>
          </a:p>
          <a:p>
            <a:pPr marL="320040" indent="-320040">
              <a:defRPr/>
            </a:pPr>
            <a:r>
              <a:rPr lang="en-US" sz="3800" dirty="0" smtClean="0"/>
              <a:t>Can be played on portable </a:t>
            </a:r>
            <a:r>
              <a:rPr lang="en-US" sz="3800" dirty="0" smtClean="0"/>
              <a:t>devices</a:t>
            </a:r>
          </a:p>
          <a:p>
            <a:pPr marL="320040" indent="-320040">
              <a:defRPr/>
            </a:pPr>
            <a:r>
              <a:rPr lang="en-US" sz="3800" dirty="0" smtClean="0"/>
              <a:t>Types </a:t>
            </a:r>
            <a:r>
              <a:rPr lang="en-US" sz="3800" dirty="0" smtClean="0"/>
              <a:t>of podcasts:</a:t>
            </a:r>
          </a:p>
          <a:p>
            <a:pPr marL="640080" lvl="1" indent="-320040">
              <a:buFont typeface="Arial" pitchFamily="34" charset="0"/>
              <a:buChar char="•"/>
              <a:defRPr/>
            </a:pPr>
            <a:r>
              <a:rPr lang="en-US" b="1" dirty="0" smtClean="0"/>
              <a:t>Basic podcast </a:t>
            </a:r>
            <a:r>
              <a:rPr lang="en-US" dirty="0" smtClean="0"/>
              <a:t>– contains only audio </a:t>
            </a:r>
          </a:p>
          <a:p>
            <a:pPr marL="640080" lvl="1" indent="-320040">
              <a:buFont typeface="Arial" pitchFamily="34" charset="0"/>
              <a:buChar char="•"/>
              <a:defRPr/>
            </a:pPr>
            <a:r>
              <a:rPr lang="en-US" b="1" dirty="0" smtClean="0"/>
              <a:t>Enhanced podcast </a:t>
            </a:r>
            <a:r>
              <a:rPr lang="en-US" dirty="0" smtClean="0"/>
              <a:t>– has both audio, images, slides, embedded URLS, and chapters</a:t>
            </a:r>
          </a:p>
          <a:p>
            <a:pPr marL="640080" lvl="1" indent="-320040">
              <a:buFont typeface="Arial" pitchFamily="34" charset="0"/>
              <a:buChar char="•"/>
              <a:defRPr/>
            </a:pPr>
            <a:r>
              <a:rPr lang="en-US" b="1" dirty="0" err="1" smtClean="0"/>
              <a:t>Vodcast</a:t>
            </a:r>
            <a:r>
              <a:rPr lang="en-US" dirty="0" smtClean="0"/>
              <a:t> (or video podcast) – contains video and audio and is most difficult to create</a:t>
            </a:r>
          </a:p>
          <a:p>
            <a:pPr marL="320040" indent="-320040">
              <a:buNone/>
              <a:defRPr/>
            </a:pPr>
            <a:endParaRPr lang="en-US" sz="2200" dirty="0" smtClean="0">
              <a:latin typeface="Tw Cen MT" pitchFamily="34" charset="0"/>
            </a:endParaRPr>
          </a:p>
          <a:p>
            <a:pPr marL="320040" indent="-320040">
              <a:buNone/>
              <a:defRPr/>
            </a:pPr>
            <a:r>
              <a:rPr lang="en-US" sz="4100" dirty="0" smtClean="0">
                <a:latin typeface="Tw Cen MT" pitchFamily="34" charset="0"/>
              </a:rPr>
              <a:t>Podcasts a</a:t>
            </a:r>
            <a:r>
              <a:rPr lang="en-US" sz="4100" dirty="0" smtClean="0">
                <a:latin typeface="Tw Cen MT" pitchFamily="34" charset="0"/>
              </a:rPr>
              <a:t>llow </a:t>
            </a:r>
            <a:r>
              <a:rPr lang="en-US" sz="4100" dirty="0" smtClean="0">
                <a:latin typeface="Tw Cen MT" pitchFamily="34" charset="0"/>
              </a:rPr>
              <a:t>people to listen to </a:t>
            </a:r>
            <a:r>
              <a:rPr lang="en-US" sz="4100" b="1" dirty="0" smtClean="0">
                <a:latin typeface="Tw Cen MT" pitchFamily="34" charset="0"/>
              </a:rPr>
              <a:t>what</a:t>
            </a:r>
            <a:r>
              <a:rPr lang="en-US" sz="4100" dirty="0" smtClean="0">
                <a:latin typeface="Tw Cen MT" pitchFamily="34" charset="0"/>
              </a:rPr>
              <a:t> they want, </a:t>
            </a:r>
            <a:r>
              <a:rPr lang="en-US" sz="4100" b="1" dirty="0" smtClean="0">
                <a:latin typeface="Tw Cen MT" pitchFamily="34" charset="0"/>
              </a:rPr>
              <a:t>when</a:t>
            </a:r>
            <a:r>
              <a:rPr lang="en-US" sz="4100" dirty="0" smtClean="0">
                <a:latin typeface="Tw Cen MT" pitchFamily="34" charset="0"/>
              </a:rPr>
              <a:t> they want,  </a:t>
            </a:r>
            <a:r>
              <a:rPr lang="en-US" sz="4100" dirty="0" err="1" smtClean="0">
                <a:latin typeface="Tw Cen MT" pitchFamily="34" charset="0"/>
              </a:rPr>
              <a:t>and</a:t>
            </a:r>
            <a:r>
              <a:rPr lang="en-US" sz="4100" b="1" dirty="0" err="1" smtClean="0">
                <a:latin typeface="Tw Cen MT" pitchFamily="34" charset="0"/>
              </a:rPr>
              <a:t>where</a:t>
            </a:r>
            <a:r>
              <a:rPr lang="en-US" sz="4100" dirty="0" smtClean="0">
                <a:latin typeface="Tw Cen MT" pitchFamily="34" charset="0"/>
              </a:rPr>
              <a:t> they want</a:t>
            </a:r>
          </a:p>
          <a:p>
            <a:pPr marL="320040" indent="-320040">
              <a:buNone/>
              <a:defRPr/>
            </a:pPr>
            <a:endParaRPr lang="en-US" sz="2200" dirty="0" smtClean="0"/>
          </a:p>
        </p:txBody>
      </p:sp>
    </p:spTree>
  </p:cSld>
  <p:clrMapOvr>
    <a:masterClrMapping/>
  </p:clrMapOvr>
  <p:transition advClick="0" advTm="1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Benefits of Podcasts</a:t>
            </a:r>
            <a:endParaRPr lang="en-AU" dirty="0"/>
          </a:p>
        </p:txBody>
      </p:sp>
      <p:sp>
        <p:nvSpPr>
          <p:cNvPr id="3" name="Content Placeholder 2"/>
          <p:cNvSpPr>
            <a:spLocks noGrp="1"/>
          </p:cNvSpPr>
          <p:nvPr>
            <p:ph idx="1"/>
          </p:nvPr>
        </p:nvSpPr>
        <p:spPr/>
        <p:txBody>
          <a:bodyPr>
            <a:normAutofit/>
          </a:bodyPr>
          <a:lstStyle/>
          <a:p>
            <a:pPr marL="320040" indent="-320040">
              <a:buClr>
                <a:schemeClr val="accent2"/>
              </a:buClr>
              <a:buSzPct val="60000"/>
              <a:defRPr/>
            </a:pPr>
            <a:r>
              <a:rPr lang="en-US" dirty="0" smtClean="0">
                <a:latin typeface="Tw Cen MT" pitchFamily="34" charset="0"/>
              </a:rPr>
              <a:t>Exciting new way to generate </a:t>
            </a:r>
            <a:r>
              <a:rPr lang="en-US" b="1" dirty="0" smtClean="0">
                <a:latin typeface="Tw Cen MT" pitchFamily="34" charset="0"/>
              </a:rPr>
              <a:t>creative expression</a:t>
            </a:r>
          </a:p>
          <a:p>
            <a:pPr marL="320040" indent="-320040">
              <a:buClr>
                <a:schemeClr val="accent2"/>
              </a:buClr>
              <a:buSzPct val="60000"/>
              <a:defRPr/>
            </a:pPr>
            <a:r>
              <a:rPr lang="en-US" b="1" dirty="0" smtClean="0">
                <a:latin typeface="Tw Cen MT" pitchFamily="34" charset="0"/>
              </a:rPr>
              <a:t>Enhance </a:t>
            </a:r>
            <a:r>
              <a:rPr lang="en-US" dirty="0" smtClean="0">
                <a:latin typeface="Tw Cen MT" pitchFamily="34" charset="0"/>
              </a:rPr>
              <a:t>the </a:t>
            </a:r>
            <a:r>
              <a:rPr lang="en-US" b="1" dirty="0" smtClean="0">
                <a:latin typeface="Tw Cen MT" pitchFamily="34" charset="0"/>
              </a:rPr>
              <a:t>learning </a:t>
            </a:r>
            <a:r>
              <a:rPr lang="en-US" dirty="0" smtClean="0">
                <a:latin typeface="Tw Cen MT" pitchFamily="34" charset="0"/>
              </a:rPr>
              <a:t>process</a:t>
            </a:r>
          </a:p>
          <a:p>
            <a:pPr marL="320040" indent="-320040">
              <a:buClr>
                <a:schemeClr val="accent2"/>
              </a:buClr>
              <a:buSzPct val="60000"/>
              <a:defRPr/>
            </a:pPr>
            <a:r>
              <a:rPr lang="en-US" dirty="0" smtClean="0">
                <a:latin typeface="Tw Cen MT" pitchFamily="34" charset="0"/>
              </a:rPr>
              <a:t>Assists students to better </a:t>
            </a:r>
            <a:r>
              <a:rPr lang="en-US" b="1" dirty="0" err="1" smtClean="0">
                <a:latin typeface="Tw Cen MT" pitchFamily="34" charset="0"/>
              </a:rPr>
              <a:t>visualise</a:t>
            </a:r>
            <a:r>
              <a:rPr lang="en-US" dirty="0" smtClean="0">
                <a:latin typeface="Tw Cen MT" pitchFamily="34" charset="0"/>
              </a:rPr>
              <a:t> a specific topic</a:t>
            </a:r>
          </a:p>
          <a:p>
            <a:pPr marL="320040" indent="-320040">
              <a:buClr>
                <a:schemeClr val="accent2"/>
              </a:buClr>
              <a:buSzPct val="60000"/>
              <a:defRPr/>
            </a:pPr>
            <a:r>
              <a:rPr lang="en-US" b="1" dirty="0" smtClean="0">
                <a:latin typeface="Tw Cen MT" pitchFamily="34" charset="0"/>
              </a:rPr>
              <a:t>Engages </a:t>
            </a:r>
            <a:r>
              <a:rPr lang="en-US" dirty="0" smtClean="0">
                <a:latin typeface="Tw Cen MT" pitchFamily="34" charset="0"/>
              </a:rPr>
              <a:t> and </a:t>
            </a:r>
            <a:r>
              <a:rPr lang="en-US" b="1" dirty="0" smtClean="0">
                <a:latin typeface="Tw Cen MT" pitchFamily="34" charset="0"/>
              </a:rPr>
              <a:t>motivates</a:t>
            </a:r>
            <a:r>
              <a:rPr lang="en-US" dirty="0" smtClean="0">
                <a:latin typeface="Tw Cen MT" pitchFamily="34" charset="0"/>
              </a:rPr>
              <a:t> students</a:t>
            </a:r>
          </a:p>
          <a:p>
            <a:pPr marL="320040" indent="-320040">
              <a:buClr>
                <a:schemeClr val="accent2"/>
              </a:buClr>
              <a:buSzPct val="60000"/>
              <a:defRPr/>
            </a:pPr>
            <a:r>
              <a:rPr lang="en-US" b="1" dirty="0" smtClean="0">
                <a:latin typeface="Tw Cen MT" pitchFamily="34" charset="0"/>
              </a:rPr>
              <a:t>Student-created </a:t>
            </a:r>
            <a:r>
              <a:rPr lang="en-US" dirty="0" smtClean="0">
                <a:latin typeface="Tw Cen MT" pitchFamily="34" charset="0"/>
              </a:rPr>
              <a:t>podcasts can be subscribed to and viewed by </a:t>
            </a:r>
            <a:r>
              <a:rPr lang="en-US" b="1" dirty="0" smtClean="0">
                <a:latin typeface="Tw Cen MT" pitchFamily="34" charset="0"/>
              </a:rPr>
              <a:t>parents </a:t>
            </a:r>
            <a:r>
              <a:rPr lang="en-US" dirty="0" smtClean="0">
                <a:latin typeface="Tw Cen MT" pitchFamily="34" charset="0"/>
              </a:rPr>
              <a:t>and the </a:t>
            </a:r>
            <a:r>
              <a:rPr lang="en-US" b="1" dirty="0" smtClean="0">
                <a:latin typeface="Tw Cen MT" pitchFamily="34" charset="0"/>
              </a:rPr>
              <a:t>community</a:t>
            </a:r>
          </a:p>
          <a:p>
            <a:pPr marL="320040" indent="-320040">
              <a:buClr>
                <a:schemeClr val="accent2"/>
              </a:buClr>
              <a:buSzPct val="60000"/>
              <a:defRPr/>
            </a:pPr>
            <a:r>
              <a:rPr lang="en-US" dirty="0" smtClean="0">
                <a:latin typeface="Tw Cen MT" pitchFamily="34" charset="0"/>
              </a:rPr>
              <a:t>Students/staff can listen </a:t>
            </a:r>
            <a:r>
              <a:rPr lang="en-US" b="1" dirty="0" smtClean="0">
                <a:latin typeface="Tw Cen MT" pitchFamily="34" charset="0"/>
              </a:rPr>
              <a:t>when </a:t>
            </a:r>
            <a:r>
              <a:rPr lang="en-US" dirty="0" smtClean="0">
                <a:latin typeface="Tw Cen MT" pitchFamily="34" charset="0"/>
              </a:rPr>
              <a:t>and </a:t>
            </a:r>
            <a:r>
              <a:rPr lang="en-US" b="1" dirty="0" smtClean="0">
                <a:latin typeface="Tw Cen MT" pitchFamily="34" charset="0"/>
              </a:rPr>
              <a:t>where they want, at their own pace, </a:t>
            </a:r>
            <a:r>
              <a:rPr lang="en-US" dirty="0" smtClean="0">
                <a:latin typeface="Tw Cen MT" pitchFamily="34" charset="0"/>
              </a:rPr>
              <a:t> in a </a:t>
            </a:r>
            <a:r>
              <a:rPr lang="en-US" b="1" dirty="0" smtClean="0">
                <a:latin typeface="Tw Cen MT" pitchFamily="34" charset="0"/>
              </a:rPr>
              <a:t>relaxed environment</a:t>
            </a:r>
          </a:p>
          <a:p>
            <a:pPr marL="320040" indent="-320040">
              <a:buClr>
                <a:schemeClr val="accent2"/>
              </a:buClr>
              <a:buSzPct val="60000"/>
              <a:defRPr/>
            </a:pPr>
            <a:r>
              <a:rPr lang="en-US" dirty="0" smtClean="0">
                <a:latin typeface="Tw Cen MT" pitchFamily="34" charset="0"/>
              </a:rPr>
              <a:t>Can be viewed on any computer, an iPod or a TV</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Where can I access podcasts?</a:t>
            </a:r>
            <a:endParaRPr lang="en-AU" dirty="0"/>
          </a:p>
        </p:txBody>
      </p:sp>
      <p:sp>
        <p:nvSpPr>
          <p:cNvPr id="3" name="Content Placeholder 2"/>
          <p:cNvSpPr>
            <a:spLocks noGrp="1"/>
          </p:cNvSpPr>
          <p:nvPr>
            <p:ph idx="1"/>
          </p:nvPr>
        </p:nvSpPr>
        <p:spPr/>
        <p:txBody>
          <a:bodyPr/>
          <a:lstStyle/>
          <a:p>
            <a:r>
              <a:rPr lang="en-AU" dirty="0" err="1" smtClean="0"/>
              <a:t>Itunes</a:t>
            </a:r>
            <a:r>
              <a:rPr lang="en-AU" dirty="0" smtClean="0"/>
              <a:t> store</a:t>
            </a:r>
            <a:br>
              <a:rPr lang="en-AU" dirty="0" smtClean="0"/>
            </a:br>
            <a:r>
              <a:rPr lang="en-AU" dirty="0" smtClean="0">
                <a:hlinkClick r:id="rId2"/>
              </a:rPr>
              <a:t>http://www.apple.com/itunes/store</a:t>
            </a:r>
            <a:endParaRPr lang="en-AU" dirty="0" smtClean="0"/>
          </a:p>
          <a:p>
            <a:r>
              <a:rPr lang="en-AU" dirty="0" smtClean="0"/>
              <a:t>Can listen through </a:t>
            </a:r>
            <a:r>
              <a:rPr lang="en-AU" dirty="0" smtClean="0"/>
              <a:t>websites:</a:t>
            </a:r>
            <a:r>
              <a:rPr lang="en-AU" dirty="0" smtClean="0"/>
              <a:t/>
            </a:r>
            <a:br>
              <a:rPr lang="en-AU" dirty="0" smtClean="0"/>
            </a:br>
            <a:r>
              <a:rPr lang="en-AU" dirty="0" smtClean="0">
                <a:hlinkClick r:id="rId3"/>
              </a:rPr>
              <a:t>http://</a:t>
            </a:r>
            <a:r>
              <a:rPr lang="en-AU" dirty="0" smtClean="0">
                <a:hlinkClick r:id="rId3"/>
              </a:rPr>
              <a:t>bbc.co.uk/radio</a:t>
            </a:r>
            <a:r>
              <a:rPr lang="en-AU" dirty="0" smtClean="0"/>
              <a:t/>
            </a:r>
            <a:br>
              <a:rPr lang="en-AU" dirty="0" smtClean="0"/>
            </a:br>
            <a:r>
              <a:rPr lang="en-AU" dirty="0" smtClean="0">
                <a:hlinkClick r:id="rId4"/>
              </a:rPr>
              <a:t>http://www.podcastalley.com</a:t>
            </a:r>
            <a:r>
              <a:rPr lang="en-AU" dirty="0" smtClean="0">
                <a:hlinkClick r:id="rId4"/>
              </a:rPr>
              <a:t>/</a:t>
            </a:r>
            <a:endParaRPr lang="en-AU" dirty="0" smtClean="0"/>
          </a:p>
          <a:p>
            <a:endParaRPr lang="en-AU" dirty="0" smtClean="0"/>
          </a:p>
          <a:p>
            <a:endParaRPr lang="en-AU" dirty="0" smtClean="0"/>
          </a:p>
          <a:p>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1571</TotalTime>
  <Words>1682</Words>
  <Application>Microsoft Office PowerPoint</Application>
  <PresentationFormat>On-screen Show (4:3)</PresentationFormat>
  <Paragraphs>330</Paragraphs>
  <Slides>41</Slides>
  <Notes>13</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Apex</vt:lpstr>
      <vt:lpstr>Wikis and Podcasting in our classrooms</vt:lpstr>
      <vt:lpstr>Workshop Format</vt:lpstr>
      <vt:lpstr>Introduction to web 2.0, podcasts and wikis</vt:lpstr>
      <vt:lpstr>What is Web 2.0?</vt:lpstr>
      <vt:lpstr>Wikis and podcasts – What are they?</vt:lpstr>
      <vt:lpstr>Intro to Podcasts</vt:lpstr>
      <vt:lpstr>Characteristics of Podcasts</vt:lpstr>
      <vt:lpstr>Benefits of Podcasts</vt:lpstr>
      <vt:lpstr>Where can I access podcasts?</vt:lpstr>
      <vt:lpstr>Where do I start?</vt:lpstr>
      <vt:lpstr>Lesson Ideas for Podcasts</vt:lpstr>
      <vt:lpstr>Podcast Lesson Support</vt:lpstr>
      <vt:lpstr>Intro to wikis</vt:lpstr>
      <vt:lpstr>Guidelines for Exploration</vt:lpstr>
      <vt:lpstr>Wiki Assessment</vt:lpstr>
      <vt:lpstr>Characteristics of Wikis</vt:lpstr>
      <vt:lpstr>Features of Wikis</vt:lpstr>
      <vt:lpstr>Benefits of Wikis</vt:lpstr>
      <vt:lpstr>Benefits for Students</vt:lpstr>
      <vt:lpstr>Benefit for Teachers</vt:lpstr>
      <vt:lpstr>Blogs vs Wikis</vt:lpstr>
      <vt:lpstr>Slide 22</vt:lpstr>
      <vt:lpstr>Concerns</vt:lpstr>
      <vt:lpstr>Wiki Best Practice</vt:lpstr>
      <vt:lpstr>Wiki Examples</vt:lpstr>
      <vt:lpstr>Examples</vt:lpstr>
      <vt:lpstr>Possible Network wiki purposes:</vt:lpstr>
      <vt:lpstr>Possible School Wiki purposes:</vt:lpstr>
      <vt:lpstr>Possible Classroom wiki purposes:</vt:lpstr>
      <vt:lpstr>Some Specific Classroom wiki ideas:</vt:lpstr>
      <vt:lpstr>Wiki and Podcast Creation and sandbox time</vt:lpstr>
      <vt:lpstr>Where can I start my wiki?</vt:lpstr>
      <vt:lpstr>Failing to plan is planning to fail!</vt:lpstr>
      <vt:lpstr>Slide 34</vt:lpstr>
      <vt:lpstr>Essential Skills</vt:lpstr>
      <vt:lpstr>Drawbacks and work around tips</vt:lpstr>
      <vt:lpstr>Network Wiki examples</vt:lpstr>
      <vt:lpstr>Slide 38</vt:lpstr>
      <vt:lpstr>Further Resources</vt:lpstr>
      <vt:lpstr>Further Resources</vt:lpstr>
      <vt:lpstr>Finally a question to keep in mind...</vt:lpstr>
    </vt:vector>
  </TitlesOfParts>
  <Company>DEECD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staffljo</dc:creator>
  <cp:lastModifiedBy>staffljo</cp:lastModifiedBy>
  <cp:revision>150</cp:revision>
  <dcterms:created xsi:type="dcterms:W3CDTF">2010-01-23T11:45:18Z</dcterms:created>
  <dcterms:modified xsi:type="dcterms:W3CDTF">2010-01-28T22:53:11Z</dcterms:modified>
</cp:coreProperties>
</file>