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65" r:id="rId4"/>
    <p:sldId id="267" r:id="rId5"/>
    <p:sldId id="266" r:id="rId6"/>
    <p:sldId id="258" r:id="rId7"/>
    <p:sldId id="275" r:id="rId8"/>
    <p:sldId id="273" r:id="rId9"/>
    <p:sldId id="274" r:id="rId10"/>
    <p:sldId id="270" r:id="rId11"/>
    <p:sldId id="278" r:id="rId12"/>
    <p:sldId id="279" r:id="rId13"/>
    <p:sldId id="280" r:id="rId14"/>
    <p:sldId id="281" r:id="rId15"/>
    <p:sldId id="282" r:id="rId16"/>
    <p:sldId id="271" r:id="rId17"/>
    <p:sldId id="284" r:id="rId18"/>
    <p:sldId id="259" r:id="rId19"/>
    <p:sldId id="277" r:id="rId20"/>
    <p:sldId id="283"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A5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2788" autoAdjust="0"/>
  </p:normalViewPr>
  <p:slideViewPr>
    <p:cSldViewPr>
      <p:cViewPr varScale="1">
        <p:scale>
          <a:sx n="56" d="100"/>
          <a:sy n="56" d="100"/>
        </p:scale>
        <p:origin x="-9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70163C-3F58-4DA8-8BCB-0301721E3F98}" type="datetimeFigureOut">
              <a:rPr lang="en-US" smtClean="0"/>
              <a:pPr/>
              <a:t>1/29/2010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6061C3-29F4-4523-A485-FE0015C9310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therpad.com/"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AU" dirty="0" smtClean="0"/>
              <a:t>Connect with other schools around the world </a:t>
            </a:r>
            <a:r>
              <a:rPr lang="en-US" dirty="0" smtClean="0">
                <a:solidFill>
                  <a:srgbClr val="333333"/>
                </a:solidFill>
                <a:latin typeface="Arial" pitchFamily="34" charset="0"/>
              </a:rPr>
              <a:t>- as part of a larger event or just to share book choices, differences in education etc. Encourage students to read aloud to peers in other countries.</a:t>
            </a:r>
          </a:p>
          <a:p>
            <a:pPr>
              <a:lnSpc>
                <a:spcPct val="95000"/>
              </a:lnSpc>
            </a:pPr>
            <a:r>
              <a:rPr lang="en-US" dirty="0" smtClean="0">
                <a:solidFill>
                  <a:srgbClr val="333333"/>
                </a:solidFill>
                <a:latin typeface="Arial" pitchFamily="34" charset="0"/>
              </a:rPr>
              <a:t>Use Video Conferencing to support transition work between primary and secondary schools.</a:t>
            </a:r>
            <a:br>
              <a:rPr lang="en-US" dirty="0" smtClean="0">
                <a:solidFill>
                  <a:srgbClr val="333333"/>
                </a:solidFill>
                <a:latin typeface="Arial" pitchFamily="34" charset="0"/>
              </a:rPr>
            </a:br>
            <a:r>
              <a:rPr lang="en-US" dirty="0" smtClean="0">
                <a:solidFill>
                  <a:srgbClr val="333333"/>
                </a:solidFill>
                <a:latin typeface="Arial" pitchFamily="34" charset="0"/>
              </a:rPr>
              <a:t>Setup a conference allowing the present year 6s to chat with last year's year 6s. An excellent way of putting worried minds at ease!</a:t>
            </a:r>
          </a:p>
          <a:p>
            <a:pPr>
              <a:lnSpc>
                <a:spcPct val="95000"/>
              </a:lnSpc>
            </a:pPr>
            <a:r>
              <a:rPr lang="en-US" dirty="0" smtClean="0">
                <a:solidFill>
                  <a:srgbClr val="333333"/>
                </a:solidFill>
                <a:latin typeface="Arial" pitchFamily="34" charset="0"/>
              </a:rPr>
              <a:t>Santa Chat</a:t>
            </a:r>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Volunteer sets themselves up with a webcam in front of an appropriately snowy projected background dressed as Santa.</a:t>
            </a:r>
            <a:endParaRPr lang="en-US" dirty="0" smtClean="0"/>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Conduct the web conference as if 'Live from Lapland'.</a:t>
            </a:r>
            <a:endParaRPr lang="en-US" dirty="0" smtClean="0"/>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Involve an elf (or elves) if possible.</a:t>
            </a:r>
            <a:endParaRPr lang="en-US" dirty="0" smtClean="0"/>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Ensure that Santa is well briefed in matters such as reindeer names and diet and knows how to deal with houses with only gas fires, caravans etc. (Santa needs to think on his feet!)</a:t>
            </a:r>
            <a:endParaRPr lang="en-US" dirty="0" smtClean="0"/>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If possible, situate Santa in an air conditioned room. (VCs can be sweaty and potentially stressful without the added difficulties of full beard and suit).</a:t>
            </a:r>
            <a:endParaRPr lang="en-US" dirty="0" smtClean="0"/>
          </a:p>
          <a:p>
            <a:pPr marL="857250" lvl="2" indent="-342900">
              <a:lnSpc>
                <a:spcPct val="95000"/>
              </a:lnSpc>
              <a:spcBef>
                <a:spcPct val="0"/>
              </a:spcBef>
              <a:buClr>
                <a:srgbClr val="000000"/>
              </a:buClr>
              <a:buFontTx/>
              <a:buChar char="•"/>
            </a:pPr>
            <a:r>
              <a:rPr lang="en-US" sz="1700" dirty="0" smtClean="0">
                <a:solidFill>
                  <a:srgbClr val="333333"/>
                </a:solidFill>
                <a:latin typeface="Arial" pitchFamily="34" charset="0"/>
              </a:rPr>
              <a:t>Include plenty of Christmas joy!</a:t>
            </a:r>
            <a:endParaRPr lang="en-US" dirty="0" smtClean="0"/>
          </a:p>
          <a:p>
            <a:pPr marL="0" indent="0">
              <a:lnSpc>
                <a:spcPct val="95000"/>
              </a:lnSpc>
              <a:spcBef>
                <a:spcPct val="0"/>
              </a:spcBef>
              <a:buFontTx/>
              <a:buNone/>
            </a:pPr>
            <a:r>
              <a:rPr lang="en-US" sz="2100" dirty="0" smtClean="0">
                <a:solidFill>
                  <a:srgbClr val="333333"/>
                </a:solidFill>
                <a:latin typeface="Arial" pitchFamily="34" charset="0"/>
              </a:rPr>
              <a:t> </a:t>
            </a:r>
            <a:endParaRPr lang="en-US" dirty="0" smtClean="0"/>
          </a:p>
          <a:p>
            <a:r>
              <a:rPr lang="en-AU" dirty="0" smtClean="0"/>
              <a:t>Story Telling</a:t>
            </a:r>
          </a:p>
          <a:p>
            <a:pPr marL="857250" lvl="2" indent="-342900">
              <a:lnSpc>
                <a:spcPct val="95000"/>
              </a:lnSpc>
              <a:spcBef>
                <a:spcPct val="0"/>
              </a:spcBef>
              <a:buClr>
                <a:srgbClr val="741B47"/>
              </a:buClr>
              <a:buFontTx/>
              <a:buChar char="•"/>
            </a:pPr>
            <a:r>
              <a:rPr lang="en-US" sz="2300" dirty="0" smtClean="0">
                <a:solidFill>
                  <a:srgbClr val="741B47"/>
                </a:solidFill>
                <a:latin typeface="Arial" pitchFamily="34" charset="0"/>
              </a:rPr>
              <a:t>Find a willing volunteer with story reading or telling experience.</a:t>
            </a:r>
            <a:endParaRPr lang="en-US" dirty="0" smtClean="0"/>
          </a:p>
          <a:p>
            <a:pPr marL="857250" lvl="2" indent="-342900">
              <a:lnSpc>
                <a:spcPct val="95000"/>
              </a:lnSpc>
              <a:spcBef>
                <a:spcPct val="0"/>
              </a:spcBef>
              <a:buClr>
                <a:srgbClr val="741B47"/>
              </a:buClr>
              <a:buFontTx/>
              <a:buChar char="•"/>
            </a:pPr>
            <a:r>
              <a:rPr lang="en-US" sz="2300" dirty="0" smtClean="0">
                <a:solidFill>
                  <a:srgbClr val="741B47"/>
                </a:solidFill>
                <a:latin typeface="Arial" pitchFamily="34" charset="0"/>
              </a:rPr>
              <a:t>Discuss in advance the story to be shared.</a:t>
            </a:r>
            <a:endParaRPr lang="en-US" dirty="0" smtClean="0"/>
          </a:p>
          <a:p>
            <a:pPr marL="857250" lvl="2" indent="-342900">
              <a:lnSpc>
                <a:spcPct val="95000"/>
              </a:lnSpc>
              <a:spcBef>
                <a:spcPct val="0"/>
              </a:spcBef>
              <a:buClr>
                <a:srgbClr val="741B47"/>
              </a:buClr>
              <a:buFontTx/>
              <a:buChar char="•"/>
            </a:pPr>
            <a:r>
              <a:rPr lang="en-US" sz="2300" dirty="0" smtClean="0">
                <a:solidFill>
                  <a:srgbClr val="741B47"/>
                </a:solidFill>
                <a:latin typeface="Arial" pitchFamily="34" charset="0"/>
              </a:rPr>
              <a:t>Conduct the conference - the story reader/teller could be in costume and could share illustrations if a book is used.</a:t>
            </a:r>
            <a:endParaRPr lang="en-US" dirty="0" smtClean="0"/>
          </a:p>
          <a:p>
            <a:pPr marL="857250" lvl="2" indent="-342900">
              <a:lnSpc>
                <a:spcPct val="95000"/>
              </a:lnSpc>
              <a:spcBef>
                <a:spcPct val="0"/>
              </a:spcBef>
              <a:buClr>
                <a:srgbClr val="741B47"/>
              </a:buClr>
              <a:buFontTx/>
              <a:buChar char="•"/>
            </a:pPr>
            <a:r>
              <a:rPr lang="en-US" sz="2300" dirty="0" smtClean="0">
                <a:solidFill>
                  <a:srgbClr val="741B47"/>
                </a:solidFill>
                <a:latin typeface="Arial" pitchFamily="34" charset="0"/>
              </a:rPr>
              <a:t>Use the conference as a stimulus for some drama and/or other cross curricular work.</a:t>
            </a:r>
            <a:endParaRPr lang="en-US" dirty="0" smtClean="0"/>
          </a:p>
          <a:p>
            <a:pPr marL="857250" lvl="2" indent="-342900">
              <a:lnSpc>
                <a:spcPct val="95000"/>
              </a:lnSpc>
              <a:spcBef>
                <a:spcPct val="0"/>
              </a:spcBef>
              <a:buClr>
                <a:srgbClr val="741B47"/>
              </a:buClr>
              <a:buFontTx/>
              <a:buChar char="•"/>
            </a:pPr>
            <a:r>
              <a:rPr lang="en-US" sz="2300" dirty="0" smtClean="0">
                <a:solidFill>
                  <a:srgbClr val="741B47"/>
                </a:solidFill>
                <a:latin typeface="Arial" pitchFamily="34" charset="0"/>
              </a:rPr>
              <a:t>Hold another conference and allow the children to share their drama, tell their stories (etc) back to the story teller.</a:t>
            </a:r>
            <a:endParaRPr lang="en-US" dirty="0" smtClean="0"/>
          </a:p>
          <a:p>
            <a:r>
              <a:rPr lang="en-AU" dirty="0" smtClean="0"/>
              <a:t>Web Conference as part of a ‘Book Day’</a:t>
            </a:r>
          </a:p>
          <a:p>
            <a:pPr marL="400050" lvl="1" indent="0">
              <a:lnSpc>
                <a:spcPct val="95000"/>
              </a:lnSpc>
              <a:spcBef>
                <a:spcPct val="0"/>
              </a:spcBef>
              <a:buFontTx/>
              <a:buNone/>
            </a:pPr>
            <a:r>
              <a:rPr lang="en-US" dirty="0" smtClean="0">
                <a:solidFill>
                  <a:srgbClr val="E06666"/>
                </a:solidFill>
                <a:latin typeface="Arial" pitchFamily="34" charset="0"/>
              </a:rPr>
              <a:t>In conjunction with other schools, hold a conference at the beginning of the day for children to share their </a:t>
            </a:r>
            <a:r>
              <a:rPr lang="en-US" dirty="0" err="1" smtClean="0">
                <a:solidFill>
                  <a:srgbClr val="E06666"/>
                </a:solidFill>
                <a:latin typeface="Arial" pitchFamily="34" charset="0"/>
              </a:rPr>
              <a:t>favourite</a:t>
            </a:r>
            <a:r>
              <a:rPr lang="en-US" dirty="0" smtClean="0">
                <a:solidFill>
                  <a:srgbClr val="E06666"/>
                </a:solidFill>
                <a:latin typeface="Arial" pitchFamily="34" charset="0"/>
              </a:rPr>
              <a:t> books and stories.</a:t>
            </a:r>
            <a:endParaRPr lang="en-US" dirty="0" smtClean="0"/>
          </a:p>
          <a:p>
            <a:pPr marL="400050" lvl="1" indent="0">
              <a:lnSpc>
                <a:spcPct val="95000"/>
              </a:lnSpc>
              <a:spcBef>
                <a:spcPct val="0"/>
              </a:spcBef>
              <a:buFontTx/>
              <a:buNone/>
            </a:pPr>
            <a:endParaRPr lang="en-US" dirty="0" smtClean="0">
              <a:solidFill>
                <a:srgbClr val="333333"/>
              </a:solidFill>
              <a:latin typeface="Arial" pitchFamily="34" charset="0"/>
            </a:endParaRPr>
          </a:p>
          <a:p>
            <a:pPr marL="400050" lvl="1" indent="0">
              <a:lnSpc>
                <a:spcPct val="95000"/>
              </a:lnSpc>
              <a:spcBef>
                <a:spcPct val="0"/>
              </a:spcBef>
              <a:buFontTx/>
              <a:buNone/>
            </a:pPr>
            <a:r>
              <a:rPr lang="en-US" dirty="0" smtClean="0">
                <a:solidFill>
                  <a:srgbClr val="E06666"/>
                </a:solidFill>
                <a:latin typeface="Arial" pitchFamily="34" charset="0"/>
              </a:rPr>
              <a:t>Through the day, use other collaborative tools such as </a:t>
            </a:r>
            <a:r>
              <a:rPr lang="en-US" u="sng" dirty="0" smtClean="0">
                <a:solidFill>
                  <a:srgbClr val="999999"/>
                </a:solidFill>
                <a:latin typeface="Arial" pitchFamily="34" charset="0"/>
                <a:hlinkClick r:id="rId3"/>
              </a:rPr>
              <a:t>http://etherpad.com/</a:t>
            </a:r>
            <a:r>
              <a:rPr lang="en-US" dirty="0" smtClean="0">
                <a:solidFill>
                  <a:srgbClr val="E06666"/>
                </a:solidFill>
                <a:latin typeface="Arial" pitchFamily="34" charset="0"/>
              </a:rPr>
              <a:t> and online forums to create collaborative stories.</a:t>
            </a:r>
            <a:endParaRPr lang="en-US" dirty="0" smtClean="0"/>
          </a:p>
          <a:p>
            <a:pPr marL="400050" lvl="1" indent="0">
              <a:lnSpc>
                <a:spcPct val="95000"/>
              </a:lnSpc>
              <a:spcBef>
                <a:spcPct val="0"/>
              </a:spcBef>
              <a:buFontTx/>
              <a:buNone/>
            </a:pPr>
            <a:endParaRPr lang="en-US" dirty="0" smtClean="0">
              <a:solidFill>
                <a:srgbClr val="333333"/>
              </a:solidFill>
              <a:latin typeface="Arial" pitchFamily="34" charset="0"/>
            </a:endParaRPr>
          </a:p>
          <a:p>
            <a:pPr marL="400050" lvl="1" indent="0">
              <a:lnSpc>
                <a:spcPct val="95000"/>
              </a:lnSpc>
              <a:spcBef>
                <a:spcPct val="0"/>
              </a:spcBef>
              <a:buFontTx/>
              <a:buNone/>
            </a:pPr>
            <a:r>
              <a:rPr lang="en-US" dirty="0" smtClean="0">
                <a:solidFill>
                  <a:srgbClr val="E06666"/>
                </a:solidFill>
                <a:latin typeface="Arial" pitchFamily="34" charset="0"/>
              </a:rPr>
              <a:t>Hold another conference mid-way through and/or at the end of the day to share and see how things are going.</a:t>
            </a:r>
            <a:endParaRPr lang="en-US" dirty="0" smtClean="0"/>
          </a:p>
          <a:p>
            <a:r>
              <a:rPr lang="en-AU" dirty="0" smtClean="0"/>
              <a:t>Have a conference with a historical character</a:t>
            </a:r>
          </a:p>
          <a:p>
            <a:pPr marL="857250" lvl="2" indent="-342900">
              <a:lnSpc>
                <a:spcPct val="95000"/>
              </a:lnSpc>
              <a:spcBef>
                <a:spcPct val="0"/>
              </a:spcBef>
              <a:buClr>
                <a:srgbClr val="000000"/>
              </a:buClr>
              <a:buFontTx/>
              <a:buChar char="•"/>
            </a:pPr>
            <a:r>
              <a:rPr lang="en-US" sz="2300" dirty="0" smtClean="0">
                <a:solidFill>
                  <a:srgbClr val="333333"/>
                </a:solidFill>
                <a:latin typeface="Arial" pitchFamily="34" charset="0"/>
              </a:rPr>
              <a:t>Find a willing volunteer.</a:t>
            </a:r>
            <a:endParaRPr lang="en-US" dirty="0" smtClean="0"/>
          </a:p>
          <a:p>
            <a:pPr marL="857250" lvl="2" indent="-342900">
              <a:lnSpc>
                <a:spcPct val="95000"/>
              </a:lnSpc>
              <a:spcBef>
                <a:spcPct val="0"/>
              </a:spcBef>
              <a:buClr>
                <a:srgbClr val="000000"/>
              </a:buClr>
              <a:buFontTx/>
              <a:buChar char="•"/>
            </a:pPr>
            <a:r>
              <a:rPr lang="en-US" sz="2300" dirty="0" smtClean="0">
                <a:solidFill>
                  <a:srgbClr val="333333"/>
                </a:solidFill>
                <a:latin typeface="Arial" pitchFamily="34" charset="0"/>
              </a:rPr>
              <a:t>Prepare questions for the character with children.</a:t>
            </a:r>
            <a:endParaRPr lang="en-US" dirty="0" smtClean="0"/>
          </a:p>
          <a:p>
            <a:pPr marL="857250" lvl="2" indent="-342900">
              <a:lnSpc>
                <a:spcPct val="95000"/>
              </a:lnSpc>
              <a:spcBef>
                <a:spcPct val="0"/>
              </a:spcBef>
              <a:buClr>
                <a:srgbClr val="000000"/>
              </a:buClr>
              <a:buFontTx/>
              <a:buChar char="•"/>
            </a:pPr>
            <a:r>
              <a:rPr lang="en-US" sz="2300" dirty="0" smtClean="0">
                <a:solidFill>
                  <a:srgbClr val="333333"/>
                </a:solidFill>
                <a:latin typeface="Arial" pitchFamily="34" charset="0"/>
              </a:rPr>
              <a:t>Share the questions with the character.</a:t>
            </a:r>
            <a:endParaRPr lang="en-US" dirty="0" smtClean="0"/>
          </a:p>
          <a:p>
            <a:pPr marL="857250" lvl="2" indent="-342900">
              <a:lnSpc>
                <a:spcPct val="95000"/>
              </a:lnSpc>
              <a:spcBef>
                <a:spcPct val="0"/>
              </a:spcBef>
              <a:buClr>
                <a:srgbClr val="000000"/>
              </a:buClr>
              <a:buFontTx/>
              <a:buChar char="•"/>
            </a:pPr>
            <a:r>
              <a:rPr lang="en-US" sz="2300" dirty="0" smtClean="0">
                <a:solidFill>
                  <a:srgbClr val="333333"/>
                </a:solidFill>
                <a:latin typeface="Arial" pitchFamily="34" charset="0"/>
              </a:rPr>
              <a:t>Volunteer appears in role on VC and answers the questions.</a:t>
            </a:r>
            <a:endParaRPr lang="en-AU" dirty="0" smtClean="0"/>
          </a:p>
          <a:p>
            <a:endParaRPr lang="en-AU" dirty="0"/>
          </a:p>
        </p:txBody>
      </p:sp>
      <p:sp>
        <p:nvSpPr>
          <p:cNvPr id="4" name="Slide Number Placeholder 3"/>
          <p:cNvSpPr>
            <a:spLocks noGrp="1"/>
          </p:cNvSpPr>
          <p:nvPr>
            <p:ph type="sldNum" sz="quarter" idx="10"/>
          </p:nvPr>
        </p:nvSpPr>
        <p:spPr/>
        <p:txBody>
          <a:bodyPr/>
          <a:lstStyle/>
          <a:p>
            <a:fld id="{6C6061C3-29F4-4523-A485-FE0015C93100}" type="slidenum">
              <a:rPr lang="en-AU" smtClean="0"/>
              <a:pPr/>
              <a:t>4</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Participant Window:</a:t>
            </a:r>
          </a:p>
          <a:p>
            <a:pPr>
              <a:buFontTx/>
              <a:buChar char="-"/>
            </a:pPr>
            <a:r>
              <a:rPr lang="en-AU" baseline="0" dirty="0" smtClean="0"/>
              <a:t>Raise Hand</a:t>
            </a:r>
          </a:p>
          <a:p>
            <a:pPr>
              <a:buFontTx/>
              <a:buChar char="-"/>
            </a:pPr>
            <a:r>
              <a:rPr lang="en-AU" baseline="0" dirty="0" smtClean="0"/>
              <a:t>Emoticons</a:t>
            </a:r>
          </a:p>
          <a:p>
            <a:pPr>
              <a:buFontTx/>
              <a:buChar char="-"/>
            </a:pPr>
            <a:r>
              <a:rPr lang="en-AU" baseline="0" dirty="0" smtClean="0"/>
              <a:t>Polling</a:t>
            </a:r>
          </a:p>
          <a:p>
            <a:pPr>
              <a:buFontTx/>
              <a:buChar char="-"/>
            </a:pPr>
            <a:r>
              <a:rPr lang="en-AU" baseline="0" dirty="0" smtClean="0"/>
              <a:t>Step Away</a:t>
            </a:r>
          </a:p>
          <a:p>
            <a:pPr>
              <a:buFontTx/>
              <a:buChar char="-"/>
            </a:pPr>
            <a:endParaRPr lang="en-AU" baseline="0" dirty="0" smtClean="0"/>
          </a:p>
          <a:p>
            <a:pPr>
              <a:buFontTx/>
              <a:buNone/>
            </a:pPr>
            <a:r>
              <a:rPr lang="en-AU" baseline="0" dirty="0" smtClean="0"/>
              <a:t>Chat Window</a:t>
            </a:r>
          </a:p>
          <a:p>
            <a:pPr>
              <a:buFontTx/>
              <a:buChar char="-"/>
            </a:pPr>
            <a:r>
              <a:rPr lang="en-AU" baseline="0" dirty="0" smtClean="0"/>
              <a:t>Private (Moderator can see this)(Blue)</a:t>
            </a:r>
          </a:p>
          <a:p>
            <a:pPr>
              <a:buFontTx/>
              <a:buChar char="-"/>
            </a:pPr>
            <a:r>
              <a:rPr lang="en-AU" baseline="0" dirty="0" smtClean="0"/>
              <a:t>- Public</a:t>
            </a:r>
          </a:p>
          <a:p>
            <a:pPr>
              <a:buFontTx/>
              <a:buNone/>
            </a:pPr>
            <a:r>
              <a:rPr lang="en-AU" baseline="0" dirty="0" smtClean="0"/>
              <a:t>Whiteboard Tools</a:t>
            </a:r>
          </a:p>
          <a:p>
            <a:pPr>
              <a:buFontTx/>
              <a:buChar char="-"/>
            </a:pPr>
            <a:r>
              <a:rPr lang="en-AU" baseline="0" dirty="0" smtClean="0"/>
              <a:t>Highlighter</a:t>
            </a:r>
          </a:p>
          <a:p>
            <a:pPr>
              <a:buFontTx/>
              <a:buChar char="-"/>
            </a:pPr>
            <a:r>
              <a:rPr lang="en-AU" baseline="0" dirty="0" smtClean="0"/>
              <a:t>-type </a:t>
            </a:r>
          </a:p>
          <a:p>
            <a:pPr>
              <a:buFontTx/>
              <a:buChar char="-"/>
            </a:pPr>
            <a:r>
              <a:rPr lang="en-AU" baseline="0" dirty="0" smtClean="0"/>
              <a:t>Import image</a:t>
            </a:r>
          </a:p>
          <a:p>
            <a:pPr>
              <a:buFontTx/>
              <a:buNone/>
            </a:pPr>
            <a:r>
              <a:rPr lang="en-AU" baseline="0" dirty="0" smtClean="0"/>
              <a:t>Polling</a:t>
            </a:r>
          </a:p>
          <a:p>
            <a:pPr>
              <a:buFontTx/>
              <a:buChar char="-"/>
            </a:pPr>
            <a:r>
              <a:rPr lang="en-AU" baseline="0" dirty="0" smtClean="0"/>
              <a:t>Yes/No</a:t>
            </a:r>
          </a:p>
          <a:p>
            <a:pPr>
              <a:buFontTx/>
              <a:buChar char="-"/>
            </a:pPr>
            <a:r>
              <a:rPr lang="en-AU" baseline="0" dirty="0" smtClean="0"/>
              <a:t>A,B,C,D</a:t>
            </a:r>
          </a:p>
          <a:p>
            <a:pPr>
              <a:buFontTx/>
              <a:buChar char="-"/>
            </a:pPr>
            <a:r>
              <a:rPr lang="en-AU" baseline="0" smtClean="0"/>
              <a:t>Under participant list</a:t>
            </a:r>
            <a:endParaRPr lang="en-AU" baseline="0" dirty="0" smtClean="0"/>
          </a:p>
          <a:p>
            <a:pPr>
              <a:buFontTx/>
              <a:buChar char="-"/>
            </a:pPr>
            <a:endParaRPr lang="en-AU" dirty="0"/>
          </a:p>
        </p:txBody>
      </p:sp>
      <p:sp>
        <p:nvSpPr>
          <p:cNvPr id="4" name="Slide Number Placeholder 3"/>
          <p:cNvSpPr>
            <a:spLocks noGrp="1"/>
          </p:cNvSpPr>
          <p:nvPr>
            <p:ph type="sldNum" sz="quarter" idx="10"/>
          </p:nvPr>
        </p:nvSpPr>
        <p:spPr/>
        <p:txBody>
          <a:bodyPr/>
          <a:lstStyle/>
          <a:p>
            <a:fld id="{6C6061C3-29F4-4523-A485-FE0015C93100}" type="slidenum">
              <a:rPr lang="en-AU" smtClean="0"/>
              <a:pPr/>
              <a:t>9</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Have you participated</a:t>
            </a:r>
            <a:r>
              <a:rPr lang="en-AU" baseline="0" dirty="0" smtClean="0"/>
              <a:t> in a web conference prior to today? Y/N</a:t>
            </a:r>
          </a:p>
          <a:p>
            <a:r>
              <a:rPr lang="en-AU" baseline="0" dirty="0" smtClean="0"/>
              <a:t>Have you:</a:t>
            </a:r>
          </a:p>
          <a:p>
            <a:pPr marL="228600" indent="-228600">
              <a:buAutoNum type="alphaUcPeriod"/>
            </a:pPr>
            <a:r>
              <a:rPr lang="en-AU" baseline="0" dirty="0" smtClean="0"/>
              <a:t>Used web conferencing with your students (Moderated)</a:t>
            </a:r>
          </a:p>
          <a:p>
            <a:pPr marL="228600" indent="-228600">
              <a:buAutoNum type="alphaUcPeriod"/>
            </a:pPr>
            <a:r>
              <a:rPr lang="en-AU" baseline="0" dirty="0" smtClean="0"/>
              <a:t>Participated in a web conference</a:t>
            </a:r>
          </a:p>
          <a:p>
            <a:pPr marL="228600" indent="-228600">
              <a:buAutoNum type="alphaUcPeriod"/>
            </a:pPr>
            <a:r>
              <a:rPr lang="en-AU" baseline="0" dirty="0" smtClean="0"/>
              <a:t>Participated in and moderated web conferences</a:t>
            </a:r>
          </a:p>
          <a:p>
            <a:pPr marL="228600" indent="-228600">
              <a:buAutoNum type="alphaUcPeriod"/>
            </a:pPr>
            <a:r>
              <a:rPr lang="en-AU" baseline="0" dirty="0" smtClean="0"/>
              <a:t>Not yet used web conferencing</a:t>
            </a:r>
          </a:p>
          <a:p>
            <a:endParaRPr lang="en-AU" dirty="0"/>
          </a:p>
        </p:txBody>
      </p:sp>
      <p:sp>
        <p:nvSpPr>
          <p:cNvPr id="4" name="Slide Number Placeholder 3"/>
          <p:cNvSpPr>
            <a:spLocks noGrp="1"/>
          </p:cNvSpPr>
          <p:nvPr>
            <p:ph type="sldNum" sz="quarter" idx="10"/>
          </p:nvPr>
        </p:nvSpPr>
        <p:spPr/>
        <p:txBody>
          <a:bodyPr/>
          <a:lstStyle/>
          <a:p>
            <a:fld id="{6C6061C3-29F4-4523-A485-FE0015C93100}" type="slidenum">
              <a:rPr lang="en-AU" smtClean="0"/>
              <a:pPr/>
              <a:t>15</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8DD2BA6-6192-4D17-9E8D-882B0241F75B}" type="datetimeFigureOut">
              <a:rPr lang="en-US" smtClean="0"/>
              <a:pPr/>
              <a:t>1/29/2010</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a:lstStyle/>
          <a:p>
            <a:fld id="{7F98CE0D-634D-469C-8A44-9991B8B066C5}" type="slidenum">
              <a:rPr lang="en-AU" smtClean="0"/>
              <a:pPr/>
              <a:t>‹#›</a:t>
            </a:fld>
            <a:endParaRPr lang="en-AU"/>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DD2BA6-6192-4D17-9E8D-882B0241F75B}" type="datetimeFigureOut">
              <a:rPr lang="en-US" smtClean="0"/>
              <a:pPr/>
              <a:t>1/29/2010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DD2BA6-6192-4D17-9E8D-882B0241F75B}" type="datetimeFigureOut">
              <a:rPr lang="en-US" smtClean="0"/>
              <a:pPr/>
              <a:t>1/29/2010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410" y="1599768"/>
            <a:ext cx="8229182" cy="1143000"/>
          </a:xfrm>
        </p:spPr>
        <p:txBody>
          <a:bodyPr lIns="122146" tIns="61073" rIns="122146" bIns="61073"/>
          <a:lstStyle/>
          <a:p>
            <a:r>
              <a:rPr lang="en-US" smtClean="0"/>
              <a:t>Click to edit Master title style</a:t>
            </a:r>
            <a:endParaRPr lang="en-US"/>
          </a:p>
        </p:txBody>
      </p:sp>
      <p:sp>
        <p:nvSpPr>
          <p:cNvPr id="3" name="Text Placeholder 2"/>
          <p:cNvSpPr>
            <a:spLocks noGrp="1"/>
          </p:cNvSpPr>
          <p:nvPr>
            <p:ph type="body" sz="half" idx="1"/>
          </p:nvPr>
        </p:nvSpPr>
        <p:spPr>
          <a:xfrm>
            <a:off x="457410" y="2926773"/>
            <a:ext cx="4014337" cy="2818534"/>
          </a:xfrm>
        </p:spPr>
        <p:txBody>
          <a:bodyPr lIns="122146" tIns="61073" rIns="122146" bIns="610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72255" y="2926773"/>
            <a:ext cx="4014337" cy="1305359"/>
          </a:xfrm>
        </p:spPr>
        <p:txBody>
          <a:bodyPr lIns="122146" tIns="61073" rIns="122146" bIns="610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72255" y="4439950"/>
            <a:ext cx="4014337" cy="1305357"/>
          </a:xfrm>
        </p:spPr>
        <p:txBody>
          <a:bodyPr lIns="122146" tIns="61073" rIns="122146" bIns="610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sldNum" sz="quarter" idx="10"/>
          </p:nvPr>
        </p:nvSpPr>
        <p:spPr>
          <a:ln/>
        </p:spPr>
        <p:txBody>
          <a:bodyPr tIns="61073" bIns="61073"/>
          <a:lstStyle>
            <a:lvl1pPr>
              <a:defRPr/>
            </a:lvl1pPr>
          </a:lstStyle>
          <a:p>
            <a:pPr>
              <a:defRPr/>
            </a:pPr>
            <a:fld id="{B084C119-C902-486F-B1FF-EFA72AA85B5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410" y="1569461"/>
            <a:ext cx="8229182" cy="1143000"/>
          </a:xfrm>
        </p:spPr>
        <p:txBody>
          <a:bodyPr lIns="122146" tIns="61073" rIns="122146" bIns="61073"/>
          <a:lstStyle/>
          <a:p>
            <a:r>
              <a:rPr lang="en-US" smtClean="0"/>
              <a:t>Click to edit Master title style</a:t>
            </a:r>
            <a:endParaRPr lang="en-US"/>
          </a:p>
        </p:txBody>
      </p:sp>
      <p:sp>
        <p:nvSpPr>
          <p:cNvPr id="3" name="Text Placeholder 2"/>
          <p:cNvSpPr>
            <a:spLocks noGrp="1"/>
          </p:cNvSpPr>
          <p:nvPr>
            <p:ph type="body" sz="half" idx="1"/>
          </p:nvPr>
        </p:nvSpPr>
        <p:spPr>
          <a:xfrm>
            <a:off x="457410" y="2818534"/>
            <a:ext cx="4014337" cy="2591234"/>
          </a:xfrm>
        </p:spPr>
        <p:txBody>
          <a:bodyPr lIns="122146" tIns="61073" rIns="122146" bIns="610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255" y="2818534"/>
            <a:ext cx="4014337" cy="2591234"/>
          </a:xfrm>
        </p:spPr>
        <p:txBody>
          <a:bodyPr lIns="122146" tIns="61073" rIns="122146" bIns="61073"/>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tIns="61073" bIns="61073"/>
          <a:lstStyle>
            <a:lvl1pPr>
              <a:defRPr/>
            </a:lvl1pPr>
          </a:lstStyle>
          <a:p>
            <a:pPr>
              <a:defRPr/>
            </a:pPr>
            <a:fld id="{D4353488-6B32-4B56-8185-43CDAC92045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DD2BA6-6192-4D17-9E8D-882B0241F75B}" type="datetimeFigureOut">
              <a:rPr lang="en-US" smtClean="0"/>
              <a:pPr/>
              <a:t>1/29/2010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8DD2BA6-6192-4D17-9E8D-882B0241F75B}" type="datetimeFigureOut">
              <a:rPr lang="en-US" smtClean="0"/>
              <a:pPr/>
              <a:t>1/29/2010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7924800" y="6416675"/>
            <a:ext cx="762000" cy="365125"/>
          </a:xfrm>
        </p:spPr>
        <p:txBody>
          <a:bodyPr/>
          <a:lstStyle/>
          <a:p>
            <a:fld id="{7F98CE0D-634D-469C-8A44-9991B8B066C5}"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8DD2BA6-6192-4D17-9E8D-882B0241F75B}" type="datetimeFigureOut">
              <a:rPr lang="en-US" smtClean="0"/>
              <a:pPr/>
              <a:t>1/29/2010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8DD2BA6-6192-4D17-9E8D-882B0241F75B}" type="datetimeFigureOut">
              <a:rPr lang="en-US" smtClean="0"/>
              <a:pPr/>
              <a:t>1/29/2010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DD2BA6-6192-4D17-9E8D-882B0241F75B}" type="datetimeFigureOut">
              <a:rPr lang="en-US" smtClean="0"/>
              <a:pPr/>
              <a:t>1/29/2010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D2BA6-6192-4D17-9E8D-882B0241F75B}" type="datetimeFigureOut">
              <a:rPr lang="en-US" smtClean="0"/>
              <a:pPr/>
              <a:t>1/29/2010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8DD2BA6-6192-4D17-9E8D-882B0241F75B}" type="datetimeFigureOut">
              <a:rPr lang="en-US" smtClean="0"/>
              <a:pPr/>
              <a:t>1/29/2010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8DD2BA6-6192-4D17-9E8D-882B0241F75B}" type="datetimeFigureOut">
              <a:rPr lang="en-US" smtClean="0"/>
              <a:pPr/>
              <a:t>1/29/2010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F98CE0D-634D-469C-8A44-9991B8B066C5}"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8DD2BA6-6192-4D17-9E8D-882B0241F75B}" type="datetimeFigureOut">
              <a:rPr lang="en-US" smtClean="0"/>
              <a:pPr/>
              <a:t>1/29/2010</a:t>
            </a:fld>
            <a:endParaRPr lang="en-AU"/>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AU"/>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F98CE0D-634D-469C-8A44-9991B8B066C5}"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5.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www.education.vic.gov.au/researchinnovation/virtualconferencecentre/default.htm" TargetMode="External"/><Relationship Id="rId2" Type="http://schemas.openxmlformats.org/officeDocument/2006/relationships/hyperlink" Target="https://sas.elluminate.com/mrtbl?suid=M.8C1DF3BC1F62069EF678021E5B17E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kype.com/intl/en/" TargetMode="External"/><Relationship Id="rId2" Type="http://schemas.openxmlformats.org/officeDocument/2006/relationships/hyperlink" Target="https://www.edumail.vic.gov.au/EduMailOnline/cquickguides.htm" TargetMode="External"/><Relationship Id="rId1" Type="http://schemas.openxmlformats.org/officeDocument/2006/relationships/slideLayout" Target="../slideLayouts/slideLayout4.xml"/><Relationship Id="rId5" Type="http://schemas.openxmlformats.org/officeDocument/2006/relationships/hyperlink" Target="http://www.elluminate.com/" TargetMode="External"/><Relationship Id="rId4" Type="http://schemas.openxmlformats.org/officeDocument/2006/relationships/hyperlink" Target="http://www.dimdim.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hyperlink" Target="https://sas.elluminate.com/m.jnlp?sid=2007026&amp;password=M.C2548966E58836EF14D9099452E68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Web Conferencing</a:t>
            </a:r>
            <a:endParaRPr lang="en-AU" dirty="0"/>
          </a:p>
        </p:txBody>
      </p:sp>
      <p:sp>
        <p:nvSpPr>
          <p:cNvPr id="3" name="Subtitle 2"/>
          <p:cNvSpPr>
            <a:spLocks noGrp="1"/>
          </p:cNvSpPr>
          <p:nvPr>
            <p:ph type="subTitle" idx="1"/>
          </p:nvPr>
        </p:nvSpPr>
        <p:spPr/>
        <p:txBody>
          <a:bodyPr/>
          <a:lstStyle/>
          <a:p>
            <a:r>
              <a:rPr lang="en-AU" dirty="0" smtClean="0">
                <a:latin typeface="+mj-lt"/>
              </a:rPr>
              <a:t>Rosebud Cluster Day February </a:t>
            </a:r>
            <a:r>
              <a:rPr lang="en-AU" dirty="0" smtClean="0">
                <a:latin typeface="+mj-lt"/>
              </a:rPr>
              <a:t>2010</a:t>
            </a:r>
          </a:p>
          <a:p>
            <a:r>
              <a:rPr lang="en-AU" dirty="0" smtClean="0">
                <a:latin typeface="+mj-lt"/>
              </a:rPr>
              <a:t>Emma Schafer</a:t>
            </a:r>
            <a:endParaRPr lang="en-AU" dirty="0" smtClean="0">
              <a:latin typeface="+mj-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err="1" smtClean="0"/>
              <a:t>Elluminate</a:t>
            </a:r>
            <a:r>
              <a:rPr lang="en-AU" dirty="0" smtClean="0"/>
              <a:t> Tools</a:t>
            </a:r>
            <a:endParaRPr lang="en-AU" dirty="0"/>
          </a:p>
        </p:txBody>
      </p:sp>
      <p:sp>
        <p:nvSpPr>
          <p:cNvPr id="4" name="Content Placeholder 3"/>
          <p:cNvSpPr>
            <a:spLocks noGrp="1"/>
          </p:cNvSpPr>
          <p:nvPr>
            <p:ph sz="half" idx="2"/>
          </p:nvPr>
        </p:nvSpPr>
        <p:spPr/>
        <p:txBody>
          <a:bodyPr/>
          <a:lstStyle/>
          <a:p>
            <a:endParaRPr lang="en-AU"/>
          </a:p>
        </p:txBody>
      </p:sp>
      <p:pic>
        <p:nvPicPr>
          <p:cNvPr id="3074" name="Picture 2"/>
          <p:cNvPicPr>
            <a:picLocks noChangeAspect="1" noChangeArrowheads="1"/>
          </p:cNvPicPr>
          <p:nvPr/>
        </p:nvPicPr>
        <p:blipFill>
          <a:blip r:embed="rId2"/>
          <a:srcRect/>
          <a:stretch>
            <a:fillRect/>
          </a:stretch>
        </p:blipFill>
        <p:spPr bwMode="auto">
          <a:xfrm>
            <a:off x="1142976" y="1214422"/>
            <a:ext cx="7072362" cy="5600337"/>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59752" y="348530"/>
            <a:ext cx="7784306" cy="876732"/>
          </a:xfrm>
        </p:spPr>
        <p:txBody>
          <a:bodyPr lIns="122146" tIns="61073" rIns="122146" bIns="61073">
            <a:normAutofit/>
          </a:bodyPr>
          <a:lstStyle/>
          <a:p>
            <a:pPr eaLnBrk="1" hangingPunct="1"/>
            <a:r>
              <a:rPr lang="en-US" dirty="0" smtClean="0"/>
              <a:t>Participants Window</a:t>
            </a:r>
          </a:p>
        </p:txBody>
      </p:sp>
      <p:sp>
        <p:nvSpPr>
          <p:cNvPr id="13315" name="Rectangle 3"/>
          <p:cNvSpPr>
            <a:spLocks noGrp="1" noChangeArrowheads="1"/>
          </p:cNvSpPr>
          <p:nvPr>
            <p:ph type="body" idx="1"/>
          </p:nvPr>
        </p:nvSpPr>
        <p:spPr>
          <a:xfrm>
            <a:off x="461587" y="1524000"/>
            <a:ext cx="8016143" cy="2667000"/>
          </a:xfrm>
          <a:noFill/>
        </p:spPr>
        <p:txBody>
          <a:bodyPr lIns="122146" tIns="61073" rIns="122146" bIns="61073">
            <a:noAutofit/>
          </a:bodyPr>
          <a:lstStyle/>
          <a:p>
            <a:pPr eaLnBrk="1" hangingPunct="1">
              <a:lnSpc>
                <a:spcPct val="120000"/>
              </a:lnSpc>
            </a:pPr>
            <a:r>
              <a:rPr lang="en-US" sz="3200" dirty="0" smtClean="0">
                <a:latin typeface="+mj-lt"/>
              </a:rPr>
              <a:t>Raise/Lower Hand</a:t>
            </a:r>
          </a:p>
          <a:p>
            <a:pPr eaLnBrk="1" hangingPunct="1">
              <a:lnSpc>
                <a:spcPct val="120000"/>
              </a:lnSpc>
            </a:pPr>
            <a:r>
              <a:rPr lang="en-US" sz="3200" dirty="0" smtClean="0">
                <a:latin typeface="+mj-lt"/>
              </a:rPr>
              <a:t>Emoticons</a:t>
            </a:r>
          </a:p>
          <a:p>
            <a:pPr eaLnBrk="1" hangingPunct="1">
              <a:lnSpc>
                <a:spcPct val="120000"/>
              </a:lnSpc>
            </a:pPr>
            <a:r>
              <a:rPr lang="en-US" sz="3200" dirty="0" smtClean="0">
                <a:latin typeface="+mj-lt"/>
              </a:rPr>
              <a:t>Polling</a:t>
            </a:r>
          </a:p>
          <a:p>
            <a:pPr eaLnBrk="1" hangingPunct="1">
              <a:lnSpc>
                <a:spcPct val="120000"/>
              </a:lnSpc>
            </a:pPr>
            <a:r>
              <a:rPr lang="en-US" sz="3200" dirty="0" smtClean="0">
                <a:latin typeface="+mj-lt"/>
              </a:rPr>
              <a:t>Step Away</a:t>
            </a:r>
          </a:p>
        </p:txBody>
      </p:sp>
      <p:sp>
        <p:nvSpPr>
          <p:cNvPr id="13316" name="Rectangle 4"/>
          <p:cNvSpPr>
            <a:spLocks noChangeArrowheads="1"/>
          </p:cNvSpPr>
          <p:nvPr/>
        </p:nvSpPr>
        <p:spPr bwMode="auto">
          <a:xfrm>
            <a:off x="4484279" y="3331586"/>
            <a:ext cx="9144000" cy="400338"/>
          </a:xfrm>
          <a:prstGeom prst="rect">
            <a:avLst/>
          </a:prstGeom>
          <a:noFill/>
          <a:ln w="9525">
            <a:noFill/>
            <a:miter lim="800000"/>
            <a:headEnd/>
            <a:tailEnd/>
          </a:ln>
        </p:spPr>
        <p:txBody>
          <a:bodyPr lIns="122146" tIns="61073" rIns="122146" bIns="61073">
            <a:spAutoFit/>
          </a:bodyPr>
          <a:lstStyle/>
          <a:p>
            <a:endParaRPr lang="en-US"/>
          </a:p>
        </p:txBody>
      </p:sp>
      <p:sp>
        <p:nvSpPr>
          <p:cNvPr id="13317" name="Rectangle 5"/>
          <p:cNvSpPr>
            <a:spLocks noChangeArrowheads="1"/>
          </p:cNvSpPr>
          <p:nvPr/>
        </p:nvSpPr>
        <p:spPr bwMode="auto">
          <a:xfrm>
            <a:off x="4465481" y="3331586"/>
            <a:ext cx="9144000" cy="400338"/>
          </a:xfrm>
          <a:prstGeom prst="rect">
            <a:avLst/>
          </a:prstGeom>
          <a:noFill/>
          <a:ln w="9525">
            <a:noFill/>
            <a:miter lim="800000"/>
            <a:headEnd/>
            <a:tailEnd/>
          </a:ln>
        </p:spPr>
        <p:txBody>
          <a:bodyPr lIns="122146" tIns="61073" rIns="122146" bIns="61073">
            <a:spAutoFit/>
          </a:bodyPr>
          <a:lstStyle/>
          <a:p>
            <a:endParaRPr lang="en-US"/>
          </a:p>
        </p:txBody>
      </p:sp>
      <p:sp>
        <p:nvSpPr>
          <p:cNvPr id="13318" name="Rectangle 6"/>
          <p:cNvSpPr>
            <a:spLocks noChangeArrowheads="1"/>
          </p:cNvSpPr>
          <p:nvPr/>
        </p:nvSpPr>
        <p:spPr bwMode="auto">
          <a:xfrm>
            <a:off x="4202314" y="3201700"/>
            <a:ext cx="9144000" cy="400338"/>
          </a:xfrm>
          <a:prstGeom prst="rect">
            <a:avLst/>
          </a:prstGeom>
          <a:noFill/>
          <a:ln w="9525">
            <a:noFill/>
            <a:miter lim="800000"/>
            <a:headEnd/>
            <a:tailEnd/>
          </a:ln>
        </p:spPr>
        <p:txBody>
          <a:bodyPr lIns="122146" tIns="61073" rIns="122146" bIns="61073">
            <a:spAutoFit/>
          </a:bodyPr>
          <a:lstStyle/>
          <a:p>
            <a:endParaRPr lang="en-US"/>
          </a:p>
        </p:txBody>
      </p:sp>
      <p:sp>
        <p:nvSpPr>
          <p:cNvPr id="13319" name="Rectangle 7"/>
          <p:cNvSpPr>
            <a:spLocks noChangeArrowheads="1"/>
          </p:cNvSpPr>
          <p:nvPr/>
        </p:nvSpPr>
        <p:spPr bwMode="auto">
          <a:xfrm>
            <a:off x="4358962" y="3227677"/>
            <a:ext cx="9144000" cy="400338"/>
          </a:xfrm>
          <a:prstGeom prst="rect">
            <a:avLst/>
          </a:prstGeom>
          <a:noFill/>
          <a:ln w="9525">
            <a:noFill/>
            <a:miter lim="800000"/>
            <a:headEnd/>
            <a:tailEnd/>
          </a:ln>
        </p:spPr>
        <p:txBody>
          <a:bodyPr lIns="122146" tIns="61073" rIns="122146" bIns="61073">
            <a:spAutoFit/>
          </a:bodyPr>
          <a:lstStyle/>
          <a:p>
            <a:endParaRPr lang="en-US"/>
          </a:p>
        </p:txBody>
      </p:sp>
      <p:sp>
        <p:nvSpPr>
          <p:cNvPr id="13320" name="Rectangle 13"/>
          <p:cNvSpPr>
            <a:spLocks noChangeArrowheads="1"/>
          </p:cNvSpPr>
          <p:nvPr/>
        </p:nvSpPr>
        <p:spPr bwMode="auto">
          <a:xfrm>
            <a:off x="3813830" y="5747472"/>
            <a:ext cx="246742" cy="400338"/>
          </a:xfrm>
          <a:prstGeom prst="rect">
            <a:avLst/>
          </a:prstGeom>
          <a:noFill/>
          <a:ln w="9525">
            <a:noFill/>
            <a:miter lim="800000"/>
            <a:headEnd/>
            <a:tailEnd/>
          </a:ln>
        </p:spPr>
        <p:txBody>
          <a:bodyPr wrap="none" lIns="122146" tIns="61073" rIns="122146" bIns="61073" anchor="ctr">
            <a:spAutoFit/>
          </a:bodyPr>
          <a:lstStyle/>
          <a:p>
            <a:endParaRPr lang="en-US"/>
          </a:p>
        </p:txBody>
      </p:sp>
      <p:sp>
        <p:nvSpPr>
          <p:cNvPr id="13321" name="Rectangle 15"/>
          <p:cNvSpPr>
            <a:spLocks noChangeArrowheads="1"/>
          </p:cNvSpPr>
          <p:nvPr/>
        </p:nvSpPr>
        <p:spPr bwMode="auto">
          <a:xfrm>
            <a:off x="4636748" y="5230091"/>
            <a:ext cx="246742" cy="400338"/>
          </a:xfrm>
          <a:prstGeom prst="rect">
            <a:avLst/>
          </a:prstGeom>
          <a:noFill/>
          <a:ln w="9525">
            <a:noFill/>
            <a:miter lim="800000"/>
            <a:headEnd/>
            <a:tailEnd/>
          </a:ln>
        </p:spPr>
        <p:txBody>
          <a:bodyPr wrap="none" lIns="122146" tIns="61073" rIns="122146" bIns="61073" anchor="ctr">
            <a:spAutoFit/>
          </a:bodyPr>
          <a:lstStyle/>
          <a:p>
            <a:endParaRPr lang="en-US"/>
          </a:p>
        </p:txBody>
      </p:sp>
      <p:pic>
        <p:nvPicPr>
          <p:cNvPr id="13322" name="Picture 25" descr="PPTA"/>
          <p:cNvPicPr>
            <a:picLocks noChangeAspect="1" noChangeArrowheads="1"/>
          </p:cNvPicPr>
          <p:nvPr/>
        </p:nvPicPr>
        <p:blipFill>
          <a:blip r:embed="rId2"/>
          <a:srcRect/>
          <a:stretch>
            <a:fillRect/>
          </a:stretch>
        </p:blipFill>
        <p:spPr bwMode="auto">
          <a:xfrm>
            <a:off x="4857752" y="1785926"/>
            <a:ext cx="4106237" cy="272328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85852" y="103909"/>
            <a:ext cx="6817272" cy="1143000"/>
          </a:xfrm>
        </p:spPr>
        <p:txBody>
          <a:bodyPr>
            <a:normAutofit/>
          </a:bodyPr>
          <a:lstStyle/>
          <a:p>
            <a:pPr eaLnBrk="1" hangingPunct="1"/>
            <a:r>
              <a:rPr lang="en-US" dirty="0" smtClean="0"/>
              <a:t>Audio</a:t>
            </a:r>
          </a:p>
        </p:txBody>
      </p:sp>
      <p:sp>
        <p:nvSpPr>
          <p:cNvPr id="14339" name="Rectangle 3"/>
          <p:cNvSpPr>
            <a:spLocks noGrp="1" noChangeArrowheads="1"/>
          </p:cNvSpPr>
          <p:nvPr>
            <p:ph type="body" sz="half" idx="1"/>
          </p:nvPr>
        </p:nvSpPr>
        <p:spPr>
          <a:xfrm>
            <a:off x="509625" y="1214422"/>
            <a:ext cx="8124751" cy="4526540"/>
          </a:xfrm>
        </p:spPr>
        <p:txBody>
          <a:bodyPr>
            <a:noAutofit/>
          </a:bodyPr>
          <a:lstStyle/>
          <a:p>
            <a:pPr eaLnBrk="1" hangingPunct="1"/>
            <a:r>
              <a:rPr lang="en-US" sz="3200" dirty="0" smtClean="0">
                <a:latin typeface="+mj-lt"/>
              </a:rPr>
              <a:t>Permission to use </a:t>
            </a:r>
            <a:r>
              <a:rPr lang="en-US" sz="3200" dirty="0" smtClean="0">
                <a:latin typeface="+mj-lt"/>
              </a:rPr>
              <a:t>Microphone</a:t>
            </a:r>
            <a:endParaRPr lang="en-US" sz="3200" dirty="0" smtClean="0">
              <a:latin typeface="+mj-lt"/>
            </a:endParaRPr>
          </a:p>
          <a:p>
            <a:pPr eaLnBrk="1" hangingPunct="1"/>
            <a:r>
              <a:rPr lang="en-US" sz="3200" dirty="0" smtClean="0">
                <a:latin typeface="+mj-lt"/>
              </a:rPr>
              <a:t>Audio Setup Utility</a:t>
            </a:r>
          </a:p>
          <a:p>
            <a:pPr lvl="1" eaLnBrk="1" hangingPunct="1">
              <a:spcBef>
                <a:spcPct val="0"/>
              </a:spcBef>
            </a:pPr>
            <a:r>
              <a:rPr lang="en-US" dirty="0" smtClean="0">
                <a:latin typeface="+mj-lt"/>
              </a:rPr>
              <a:t>Tools </a:t>
            </a:r>
            <a:r>
              <a:rPr lang="en-US" dirty="0" smtClean="0">
                <a:latin typeface="+mj-lt"/>
                <a:sym typeface="Wingdings" pitchFamily="2" charset="2"/>
              </a:rPr>
              <a:t></a:t>
            </a:r>
            <a:r>
              <a:rPr lang="en-US" dirty="0" smtClean="0">
                <a:latin typeface="+mj-lt"/>
              </a:rPr>
              <a:t> Audio </a:t>
            </a:r>
            <a:r>
              <a:rPr lang="en-US" dirty="0" smtClean="0">
                <a:latin typeface="+mj-lt"/>
                <a:sym typeface="Wingdings" pitchFamily="2" charset="2"/>
              </a:rPr>
              <a:t> </a:t>
            </a:r>
            <a:r>
              <a:rPr lang="en-US" dirty="0" smtClean="0">
                <a:latin typeface="+mj-lt"/>
              </a:rPr>
              <a:t>Audio Setup Wizard</a:t>
            </a:r>
          </a:p>
          <a:p>
            <a:pPr eaLnBrk="1" hangingPunct="1">
              <a:buNone/>
            </a:pPr>
            <a:endParaRPr lang="en-US" sz="3200" dirty="0" smtClean="0">
              <a:latin typeface="+mj-lt"/>
            </a:endParaRPr>
          </a:p>
          <a:p>
            <a:pPr eaLnBrk="1" hangingPunct="1">
              <a:buNone/>
            </a:pPr>
            <a:endParaRPr lang="en-US" sz="3200" dirty="0" smtClean="0">
              <a:latin typeface="+mj-lt"/>
            </a:endParaRPr>
          </a:p>
          <a:p>
            <a:pPr eaLnBrk="1" hangingPunct="1">
              <a:buNone/>
            </a:pPr>
            <a:endParaRPr lang="en-US" sz="3200" dirty="0" smtClean="0">
              <a:latin typeface="+mj-lt"/>
            </a:endParaRPr>
          </a:p>
          <a:p>
            <a:pPr eaLnBrk="1" hangingPunct="1"/>
            <a:r>
              <a:rPr lang="en-US" sz="3200" dirty="0" smtClean="0">
                <a:latin typeface="+mj-lt"/>
              </a:rPr>
              <a:t>Optimal Microphone Setting</a:t>
            </a:r>
            <a:endParaRPr lang="en-US" sz="3200" dirty="0" smtClean="0">
              <a:solidFill>
                <a:srgbClr val="0040CC"/>
              </a:solidFill>
              <a:latin typeface="+mj-lt"/>
            </a:endParaRPr>
          </a:p>
        </p:txBody>
      </p:sp>
      <p:pic>
        <p:nvPicPr>
          <p:cNvPr id="14340" name="Picture 32" descr="audiowindow"/>
          <p:cNvPicPr>
            <a:picLocks noChangeAspect="1" noChangeArrowheads="1"/>
          </p:cNvPicPr>
          <p:nvPr/>
        </p:nvPicPr>
        <p:blipFill>
          <a:blip r:embed="rId2"/>
          <a:srcRect/>
          <a:stretch>
            <a:fillRect/>
          </a:stretch>
        </p:blipFill>
        <p:spPr bwMode="auto">
          <a:xfrm>
            <a:off x="2642217" y="5214950"/>
            <a:ext cx="3001353" cy="1298864"/>
          </a:xfrm>
          <a:prstGeom prst="rect">
            <a:avLst/>
          </a:prstGeom>
          <a:noFill/>
          <a:ln w="9525">
            <a:noFill/>
            <a:miter lim="800000"/>
            <a:headEnd/>
            <a:tailEnd/>
          </a:ln>
        </p:spPr>
      </p:pic>
      <p:pic>
        <p:nvPicPr>
          <p:cNvPr id="14341" name="Picture 33"/>
          <p:cNvPicPr>
            <a:picLocks noChangeAspect="1" noChangeArrowheads="1"/>
          </p:cNvPicPr>
          <p:nvPr/>
        </p:nvPicPr>
        <p:blipFill>
          <a:blip r:embed="rId3"/>
          <a:srcRect/>
          <a:stretch>
            <a:fillRect/>
          </a:stretch>
        </p:blipFill>
        <p:spPr bwMode="auto">
          <a:xfrm>
            <a:off x="7215205" y="1214422"/>
            <a:ext cx="518103" cy="510887"/>
          </a:xfrm>
          <a:prstGeom prst="rect">
            <a:avLst/>
          </a:prstGeom>
          <a:noFill/>
          <a:ln w="9525">
            <a:noFill/>
            <a:miter lim="800000"/>
            <a:headEnd/>
            <a:tailEnd/>
          </a:ln>
        </p:spPr>
      </p:pic>
      <p:pic>
        <p:nvPicPr>
          <p:cNvPr id="14343" name="Picture 34"/>
          <p:cNvPicPr>
            <a:picLocks noChangeAspect="1" noChangeArrowheads="1"/>
          </p:cNvPicPr>
          <p:nvPr/>
        </p:nvPicPr>
        <p:blipFill>
          <a:blip r:embed="rId4"/>
          <a:srcRect/>
          <a:stretch>
            <a:fillRect/>
          </a:stretch>
        </p:blipFill>
        <p:spPr bwMode="auto">
          <a:xfrm>
            <a:off x="3286116" y="2786058"/>
            <a:ext cx="3158001" cy="177944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411377" y="357166"/>
            <a:ext cx="6232457" cy="740352"/>
          </a:xfrm>
        </p:spPr>
        <p:txBody>
          <a:bodyPr lIns="122146" tIns="61073" rIns="122146" bIns="61073">
            <a:noAutofit/>
          </a:bodyPr>
          <a:lstStyle/>
          <a:p>
            <a:pPr eaLnBrk="1" hangingPunct="1"/>
            <a:r>
              <a:rPr lang="en-US" dirty="0" smtClean="0"/>
              <a:t>Chat Window</a:t>
            </a:r>
          </a:p>
        </p:txBody>
      </p:sp>
      <p:sp>
        <p:nvSpPr>
          <p:cNvPr id="15363" name="Rectangle 3"/>
          <p:cNvSpPr>
            <a:spLocks noGrp="1" noChangeArrowheads="1"/>
          </p:cNvSpPr>
          <p:nvPr>
            <p:ph type="body" idx="1"/>
          </p:nvPr>
        </p:nvSpPr>
        <p:spPr>
          <a:xfrm>
            <a:off x="384307" y="1214422"/>
            <a:ext cx="6627208" cy="4981143"/>
          </a:xfrm>
          <a:noFill/>
        </p:spPr>
        <p:txBody>
          <a:bodyPr lIns="122146" tIns="61073" rIns="122146" bIns="61073"/>
          <a:lstStyle/>
          <a:p>
            <a:pPr eaLnBrk="1" hangingPunct="1">
              <a:spcAft>
                <a:spcPct val="20000"/>
              </a:spcAft>
            </a:pPr>
            <a:r>
              <a:rPr lang="en-US" sz="3200" dirty="0" smtClean="0">
                <a:latin typeface="+mj-lt"/>
              </a:rPr>
              <a:t>Permission to use </a:t>
            </a:r>
            <a:r>
              <a:rPr lang="en-US" sz="3200" dirty="0" smtClean="0">
                <a:latin typeface="+mj-lt"/>
              </a:rPr>
              <a:t>Chat</a:t>
            </a:r>
            <a:endParaRPr lang="en-US" sz="3200" dirty="0" smtClean="0">
              <a:latin typeface="+mj-lt"/>
            </a:endParaRPr>
          </a:p>
          <a:p>
            <a:pPr eaLnBrk="1" hangingPunct="1">
              <a:spcAft>
                <a:spcPct val="20000"/>
              </a:spcAft>
            </a:pPr>
            <a:r>
              <a:rPr lang="en-US" sz="3200" dirty="0" smtClean="0">
                <a:latin typeface="+mj-lt"/>
              </a:rPr>
              <a:t>Send a Text Message</a:t>
            </a:r>
          </a:p>
          <a:p>
            <a:pPr lvl="1" eaLnBrk="1" hangingPunct="1">
              <a:spcAft>
                <a:spcPct val="20000"/>
              </a:spcAft>
            </a:pPr>
            <a:r>
              <a:rPr lang="en-US" dirty="0" smtClean="0">
                <a:latin typeface="+mj-lt"/>
              </a:rPr>
              <a:t>Public</a:t>
            </a:r>
          </a:p>
          <a:p>
            <a:pPr lvl="1" eaLnBrk="1" hangingPunct="1">
              <a:spcAft>
                <a:spcPct val="20000"/>
              </a:spcAft>
            </a:pPr>
            <a:r>
              <a:rPr lang="en-US" dirty="0" smtClean="0">
                <a:latin typeface="+mj-lt"/>
              </a:rPr>
              <a:t>Private</a:t>
            </a:r>
          </a:p>
        </p:txBody>
      </p:sp>
      <p:sp>
        <p:nvSpPr>
          <p:cNvPr id="15364" name="Rectangle 4"/>
          <p:cNvSpPr>
            <a:spLocks noChangeArrowheads="1"/>
          </p:cNvSpPr>
          <p:nvPr/>
        </p:nvSpPr>
        <p:spPr bwMode="auto">
          <a:xfrm>
            <a:off x="3055660" y="1155989"/>
            <a:ext cx="9144000" cy="400338"/>
          </a:xfrm>
          <a:prstGeom prst="rect">
            <a:avLst/>
          </a:prstGeom>
          <a:noFill/>
          <a:ln w="9525">
            <a:noFill/>
            <a:miter lim="800000"/>
            <a:headEnd/>
            <a:tailEnd/>
          </a:ln>
        </p:spPr>
        <p:txBody>
          <a:bodyPr lIns="122146" tIns="61073" rIns="122146" bIns="61073">
            <a:spAutoFit/>
          </a:bodyPr>
          <a:lstStyle/>
          <a:p>
            <a:endParaRPr lang="en-US"/>
          </a:p>
        </p:txBody>
      </p:sp>
      <p:sp>
        <p:nvSpPr>
          <p:cNvPr id="15365" name="Rectangle 5"/>
          <p:cNvSpPr>
            <a:spLocks noChangeArrowheads="1"/>
          </p:cNvSpPr>
          <p:nvPr/>
        </p:nvSpPr>
        <p:spPr bwMode="auto">
          <a:xfrm>
            <a:off x="3226927" y="5093711"/>
            <a:ext cx="246742" cy="400338"/>
          </a:xfrm>
          <a:prstGeom prst="rect">
            <a:avLst/>
          </a:prstGeom>
          <a:noFill/>
          <a:ln w="9525">
            <a:noFill/>
            <a:miter lim="800000"/>
            <a:headEnd/>
            <a:tailEnd/>
          </a:ln>
        </p:spPr>
        <p:txBody>
          <a:bodyPr wrap="none" lIns="122146" tIns="61073" rIns="122146" bIns="61073" anchor="ctr">
            <a:spAutoFit/>
          </a:bodyPr>
          <a:lstStyle/>
          <a:p>
            <a:endParaRPr lang="en-US"/>
          </a:p>
        </p:txBody>
      </p:sp>
      <p:pic>
        <p:nvPicPr>
          <p:cNvPr id="15366" name="Picture 13" descr="chatwindow"/>
          <p:cNvPicPr>
            <a:picLocks noChangeAspect="1" noChangeArrowheads="1"/>
          </p:cNvPicPr>
          <p:nvPr/>
        </p:nvPicPr>
        <p:blipFill>
          <a:blip r:embed="rId2"/>
          <a:srcRect/>
          <a:stretch>
            <a:fillRect/>
          </a:stretch>
        </p:blipFill>
        <p:spPr bwMode="auto">
          <a:xfrm>
            <a:off x="3355261" y="2643158"/>
            <a:ext cx="5788739" cy="4214842"/>
          </a:xfrm>
          <a:prstGeom prst="rect">
            <a:avLst/>
          </a:prstGeom>
          <a:noFill/>
          <a:ln w="9525">
            <a:noFill/>
            <a:miter lim="800000"/>
            <a:headEnd/>
            <a:tailEnd/>
          </a:ln>
        </p:spPr>
      </p:pic>
      <p:pic>
        <p:nvPicPr>
          <p:cNvPr id="15367" name="Picture 14"/>
          <p:cNvPicPr>
            <a:picLocks noChangeAspect="1" noChangeArrowheads="1"/>
          </p:cNvPicPr>
          <p:nvPr/>
        </p:nvPicPr>
        <p:blipFill>
          <a:blip r:embed="rId3"/>
          <a:srcRect/>
          <a:stretch>
            <a:fillRect/>
          </a:stretch>
        </p:blipFill>
        <p:spPr bwMode="auto">
          <a:xfrm>
            <a:off x="5715008" y="1285860"/>
            <a:ext cx="467852" cy="415636"/>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785918" y="255444"/>
            <a:ext cx="5449112" cy="991466"/>
          </a:xfrm>
        </p:spPr>
        <p:txBody>
          <a:bodyPr>
            <a:noAutofit/>
          </a:bodyPr>
          <a:lstStyle/>
          <a:p>
            <a:pPr eaLnBrk="1" hangingPunct="1"/>
            <a:r>
              <a:rPr lang="en-US" dirty="0" smtClean="0"/>
              <a:t>Whiteboard Tools</a:t>
            </a:r>
          </a:p>
        </p:txBody>
      </p:sp>
      <p:sp>
        <p:nvSpPr>
          <p:cNvPr id="16387" name="Rectangle 3"/>
          <p:cNvSpPr>
            <a:spLocks noGrp="1" noChangeArrowheads="1"/>
          </p:cNvSpPr>
          <p:nvPr>
            <p:ph type="body" sz="half" idx="1"/>
          </p:nvPr>
        </p:nvSpPr>
        <p:spPr>
          <a:xfrm>
            <a:off x="384306" y="1556472"/>
            <a:ext cx="8045345" cy="5403273"/>
          </a:xfrm>
          <a:noFill/>
        </p:spPr>
        <p:txBody>
          <a:bodyPr>
            <a:normAutofit/>
          </a:bodyPr>
          <a:lstStyle/>
          <a:p>
            <a:pPr eaLnBrk="1" hangingPunct="1">
              <a:lnSpc>
                <a:spcPct val="150000"/>
              </a:lnSpc>
            </a:pPr>
            <a:r>
              <a:rPr lang="en-US" sz="3200" dirty="0" smtClean="0"/>
              <a:t>Permission to use the </a:t>
            </a:r>
            <a:r>
              <a:rPr lang="en-US" sz="3200" dirty="0" smtClean="0"/>
              <a:t>Whiteboard</a:t>
            </a:r>
            <a:endParaRPr lang="en-US" sz="3200" dirty="0" smtClean="0"/>
          </a:p>
          <a:p>
            <a:pPr eaLnBrk="1" hangingPunct="1">
              <a:lnSpc>
                <a:spcPct val="150000"/>
              </a:lnSpc>
            </a:pPr>
            <a:r>
              <a:rPr lang="en-US" sz="3200" dirty="0" smtClean="0"/>
              <a:t>Tools</a:t>
            </a:r>
            <a:endParaRPr lang="en-US" sz="3200" b="1" dirty="0" smtClean="0"/>
          </a:p>
        </p:txBody>
      </p:sp>
      <p:sp>
        <p:nvSpPr>
          <p:cNvPr id="16388" name="Rectangle 4"/>
          <p:cNvSpPr>
            <a:spLocks noChangeArrowheads="1"/>
          </p:cNvSpPr>
          <p:nvPr/>
        </p:nvSpPr>
        <p:spPr bwMode="auto">
          <a:xfrm>
            <a:off x="4446684" y="3305609"/>
            <a:ext cx="9144000" cy="400338"/>
          </a:xfrm>
          <a:prstGeom prst="rect">
            <a:avLst/>
          </a:prstGeom>
          <a:noFill/>
          <a:ln w="9525">
            <a:noFill/>
            <a:miter lim="800000"/>
            <a:headEnd/>
            <a:tailEnd/>
          </a:ln>
        </p:spPr>
        <p:txBody>
          <a:bodyPr lIns="122146" tIns="61073" rIns="122146" bIns="61073">
            <a:spAutoFit/>
          </a:bodyPr>
          <a:lstStyle/>
          <a:p>
            <a:endParaRPr lang="en-US"/>
          </a:p>
        </p:txBody>
      </p:sp>
      <p:grpSp>
        <p:nvGrpSpPr>
          <p:cNvPr id="2" name="Group 51"/>
          <p:cNvGrpSpPr>
            <a:grpSpLocks/>
          </p:cNvGrpSpPr>
          <p:nvPr/>
        </p:nvGrpSpPr>
        <p:grpSpPr bwMode="auto">
          <a:xfrm>
            <a:off x="2290759" y="3009051"/>
            <a:ext cx="6067455" cy="2920279"/>
            <a:chOff x="743" y="1392"/>
            <a:chExt cx="2905" cy="1349"/>
          </a:xfrm>
        </p:grpSpPr>
        <p:pic>
          <p:nvPicPr>
            <p:cNvPr id="16391" name="Picture 16"/>
            <p:cNvPicPr>
              <a:picLocks noChangeAspect="1" noChangeArrowheads="1"/>
            </p:cNvPicPr>
            <p:nvPr/>
          </p:nvPicPr>
          <p:blipFill>
            <a:blip r:embed="rId2"/>
            <a:srcRect l="30655" t="18739" r="64523" b="58647"/>
            <a:stretch>
              <a:fillRect/>
            </a:stretch>
          </p:blipFill>
          <p:spPr bwMode="auto">
            <a:xfrm>
              <a:off x="2141" y="1392"/>
              <a:ext cx="383" cy="1349"/>
            </a:xfrm>
            <a:prstGeom prst="rect">
              <a:avLst/>
            </a:prstGeom>
            <a:noFill/>
            <a:ln w="9525">
              <a:noFill/>
              <a:miter lim="800000"/>
              <a:headEnd/>
              <a:tailEnd/>
            </a:ln>
          </p:spPr>
        </p:pic>
        <p:sp>
          <p:nvSpPr>
            <p:cNvPr id="16392" name="Line 18"/>
            <p:cNvSpPr>
              <a:spLocks noChangeShapeType="1"/>
            </p:cNvSpPr>
            <p:nvPr/>
          </p:nvSpPr>
          <p:spPr bwMode="auto">
            <a:xfrm>
              <a:off x="1757" y="1535"/>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3" name="Line 19"/>
            <p:cNvSpPr>
              <a:spLocks noChangeShapeType="1"/>
            </p:cNvSpPr>
            <p:nvPr/>
          </p:nvSpPr>
          <p:spPr bwMode="auto">
            <a:xfrm>
              <a:off x="1757" y="1708"/>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4" name="Line 20"/>
            <p:cNvSpPr>
              <a:spLocks noChangeShapeType="1"/>
            </p:cNvSpPr>
            <p:nvPr/>
          </p:nvSpPr>
          <p:spPr bwMode="auto">
            <a:xfrm>
              <a:off x="1758" y="1881"/>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5" name="Line 21"/>
            <p:cNvSpPr>
              <a:spLocks noChangeShapeType="1"/>
            </p:cNvSpPr>
            <p:nvPr/>
          </p:nvSpPr>
          <p:spPr bwMode="auto">
            <a:xfrm>
              <a:off x="1757" y="2024"/>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6" name="Line 22"/>
            <p:cNvSpPr>
              <a:spLocks noChangeShapeType="1"/>
            </p:cNvSpPr>
            <p:nvPr/>
          </p:nvSpPr>
          <p:spPr bwMode="auto">
            <a:xfrm>
              <a:off x="1757" y="2174"/>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7" name="Line 23"/>
            <p:cNvSpPr>
              <a:spLocks noChangeShapeType="1"/>
            </p:cNvSpPr>
            <p:nvPr/>
          </p:nvSpPr>
          <p:spPr bwMode="auto">
            <a:xfrm>
              <a:off x="1757" y="2324"/>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8" name="Line 24"/>
            <p:cNvSpPr>
              <a:spLocks noChangeShapeType="1"/>
            </p:cNvSpPr>
            <p:nvPr/>
          </p:nvSpPr>
          <p:spPr bwMode="auto">
            <a:xfrm>
              <a:off x="1757" y="2485"/>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399" name="Line 25"/>
            <p:cNvSpPr>
              <a:spLocks noChangeShapeType="1"/>
            </p:cNvSpPr>
            <p:nvPr/>
          </p:nvSpPr>
          <p:spPr bwMode="auto">
            <a:xfrm>
              <a:off x="1757" y="2629"/>
              <a:ext cx="384" cy="0"/>
            </a:xfrm>
            <a:prstGeom prst="line">
              <a:avLst/>
            </a:prstGeom>
            <a:noFill/>
            <a:ln w="15875">
              <a:solidFill>
                <a:srgbClr val="FF0000"/>
              </a:solidFill>
              <a:round/>
              <a:headEnd/>
              <a:tailEnd/>
            </a:ln>
          </p:spPr>
          <p:txBody>
            <a:bodyPr lIns="68452" tIns="34226" rIns="68452" bIns="34226"/>
            <a:lstStyle/>
            <a:p>
              <a:endParaRPr lang="en-AU"/>
            </a:p>
          </p:txBody>
        </p:sp>
        <p:sp>
          <p:nvSpPr>
            <p:cNvPr id="16400" name="Line 27"/>
            <p:cNvSpPr>
              <a:spLocks noChangeShapeType="1"/>
            </p:cNvSpPr>
            <p:nvPr/>
          </p:nvSpPr>
          <p:spPr bwMode="auto">
            <a:xfrm flipH="1">
              <a:off x="2525" y="1536"/>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1" name="Line 28"/>
            <p:cNvSpPr>
              <a:spLocks noChangeShapeType="1"/>
            </p:cNvSpPr>
            <p:nvPr/>
          </p:nvSpPr>
          <p:spPr bwMode="auto">
            <a:xfrm flipH="1">
              <a:off x="2525" y="1708"/>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2" name="Line 29"/>
            <p:cNvSpPr>
              <a:spLocks noChangeShapeType="1"/>
            </p:cNvSpPr>
            <p:nvPr/>
          </p:nvSpPr>
          <p:spPr bwMode="auto">
            <a:xfrm flipH="1">
              <a:off x="2525" y="1881"/>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3" name="Line 30"/>
            <p:cNvSpPr>
              <a:spLocks noChangeShapeType="1"/>
            </p:cNvSpPr>
            <p:nvPr/>
          </p:nvSpPr>
          <p:spPr bwMode="auto">
            <a:xfrm flipH="1">
              <a:off x="2525" y="2024"/>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4" name="Line 31"/>
            <p:cNvSpPr>
              <a:spLocks noChangeShapeType="1"/>
            </p:cNvSpPr>
            <p:nvPr/>
          </p:nvSpPr>
          <p:spPr bwMode="auto">
            <a:xfrm flipH="1">
              <a:off x="2525" y="2174"/>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5" name="Line 32"/>
            <p:cNvSpPr>
              <a:spLocks noChangeShapeType="1"/>
            </p:cNvSpPr>
            <p:nvPr/>
          </p:nvSpPr>
          <p:spPr bwMode="auto">
            <a:xfrm flipH="1">
              <a:off x="2525" y="2322"/>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6" name="Line 33"/>
            <p:cNvSpPr>
              <a:spLocks noChangeShapeType="1"/>
            </p:cNvSpPr>
            <p:nvPr/>
          </p:nvSpPr>
          <p:spPr bwMode="auto">
            <a:xfrm flipH="1">
              <a:off x="2525" y="2485"/>
              <a:ext cx="336" cy="0"/>
            </a:xfrm>
            <a:prstGeom prst="line">
              <a:avLst/>
            </a:prstGeom>
            <a:noFill/>
            <a:ln w="15875">
              <a:solidFill>
                <a:srgbClr val="FF0000"/>
              </a:solidFill>
              <a:round/>
              <a:headEnd/>
              <a:tailEnd/>
            </a:ln>
          </p:spPr>
          <p:txBody>
            <a:bodyPr lIns="68452" tIns="34226" rIns="68452" bIns="34226"/>
            <a:lstStyle/>
            <a:p>
              <a:endParaRPr lang="en-AU"/>
            </a:p>
          </p:txBody>
        </p:sp>
        <p:sp>
          <p:nvSpPr>
            <p:cNvPr id="16407" name="Text Box 36"/>
            <p:cNvSpPr txBox="1">
              <a:spLocks noChangeArrowheads="1"/>
            </p:cNvSpPr>
            <p:nvPr/>
          </p:nvSpPr>
          <p:spPr bwMode="auto">
            <a:xfrm>
              <a:off x="2633" y="2262"/>
              <a:ext cx="880"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Laser Pointer</a:t>
              </a:r>
            </a:p>
          </p:txBody>
        </p:sp>
        <p:sp>
          <p:nvSpPr>
            <p:cNvPr id="16408" name="Text Box 37"/>
            <p:cNvSpPr txBox="1">
              <a:spLocks noChangeArrowheads="1"/>
            </p:cNvSpPr>
            <p:nvPr/>
          </p:nvSpPr>
          <p:spPr bwMode="auto">
            <a:xfrm>
              <a:off x="2633" y="2418"/>
              <a:ext cx="657"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Clip Art</a:t>
              </a:r>
            </a:p>
          </p:txBody>
        </p:sp>
        <p:sp>
          <p:nvSpPr>
            <p:cNvPr id="16409" name="Text Box 38"/>
            <p:cNvSpPr txBox="1">
              <a:spLocks noChangeArrowheads="1"/>
            </p:cNvSpPr>
            <p:nvPr/>
          </p:nvSpPr>
          <p:spPr bwMode="auto">
            <a:xfrm>
              <a:off x="2631" y="2100"/>
              <a:ext cx="1017"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Filled Rectangle</a:t>
              </a:r>
            </a:p>
          </p:txBody>
        </p:sp>
        <p:sp>
          <p:nvSpPr>
            <p:cNvPr id="16410" name="Text Box 39"/>
            <p:cNvSpPr txBox="1">
              <a:spLocks noChangeArrowheads="1"/>
            </p:cNvSpPr>
            <p:nvPr/>
          </p:nvSpPr>
          <p:spPr bwMode="auto">
            <a:xfrm>
              <a:off x="2631" y="1956"/>
              <a:ext cx="886"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Filled Ellipse</a:t>
              </a:r>
            </a:p>
          </p:txBody>
        </p:sp>
        <p:sp>
          <p:nvSpPr>
            <p:cNvPr id="16411" name="Text Box 40"/>
            <p:cNvSpPr txBox="1">
              <a:spLocks noChangeArrowheads="1"/>
            </p:cNvSpPr>
            <p:nvPr/>
          </p:nvSpPr>
          <p:spPr bwMode="auto">
            <a:xfrm>
              <a:off x="2631" y="1470"/>
              <a:ext cx="566"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Eraser</a:t>
              </a:r>
            </a:p>
          </p:txBody>
        </p:sp>
        <p:sp>
          <p:nvSpPr>
            <p:cNvPr id="16412" name="Text Box 41"/>
            <p:cNvSpPr txBox="1">
              <a:spLocks noChangeArrowheads="1"/>
            </p:cNvSpPr>
            <p:nvPr/>
          </p:nvSpPr>
          <p:spPr bwMode="auto">
            <a:xfrm>
              <a:off x="2631" y="1632"/>
              <a:ext cx="818"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Highlighter</a:t>
              </a:r>
            </a:p>
          </p:txBody>
        </p:sp>
        <p:sp>
          <p:nvSpPr>
            <p:cNvPr id="16413" name="Text Box 42"/>
            <p:cNvSpPr txBox="1">
              <a:spLocks noChangeArrowheads="1"/>
            </p:cNvSpPr>
            <p:nvPr/>
          </p:nvSpPr>
          <p:spPr bwMode="auto">
            <a:xfrm>
              <a:off x="2631" y="1806"/>
              <a:ext cx="787"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Text Editor</a:t>
              </a:r>
            </a:p>
          </p:txBody>
        </p:sp>
        <p:sp>
          <p:nvSpPr>
            <p:cNvPr id="16414" name="Text Box 43"/>
            <p:cNvSpPr txBox="1">
              <a:spLocks noChangeArrowheads="1"/>
            </p:cNvSpPr>
            <p:nvPr/>
          </p:nvSpPr>
          <p:spPr bwMode="auto">
            <a:xfrm>
              <a:off x="1043" y="1458"/>
              <a:ext cx="703"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Selection</a:t>
              </a:r>
            </a:p>
          </p:txBody>
        </p:sp>
        <p:sp>
          <p:nvSpPr>
            <p:cNvPr id="16415" name="Text Box 44"/>
            <p:cNvSpPr txBox="1">
              <a:spLocks noChangeArrowheads="1"/>
            </p:cNvSpPr>
            <p:nvPr/>
          </p:nvSpPr>
          <p:spPr bwMode="auto">
            <a:xfrm>
              <a:off x="1285" y="1632"/>
              <a:ext cx="456"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Pen</a:t>
              </a:r>
            </a:p>
          </p:txBody>
        </p:sp>
        <p:sp>
          <p:nvSpPr>
            <p:cNvPr id="16416" name="Text Box 45"/>
            <p:cNvSpPr txBox="1">
              <a:spLocks noChangeArrowheads="1"/>
            </p:cNvSpPr>
            <p:nvPr/>
          </p:nvSpPr>
          <p:spPr bwMode="auto">
            <a:xfrm>
              <a:off x="1272" y="1812"/>
              <a:ext cx="484"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Text</a:t>
              </a:r>
            </a:p>
          </p:txBody>
        </p:sp>
        <p:sp>
          <p:nvSpPr>
            <p:cNvPr id="16417" name="Text Box 46"/>
            <p:cNvSpPr txBox="1">
              <a:spLocks noChangeArrowheads="1"/>
            </p:cNvSpPr>
            <p:nvPr/>
          </p:nvSpPr>
          <p:spPr bwMode="auto">
            <a:xfrm>
              <a:off x="1169" y="1956"/>
              <a:ext cx="599"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Ellipse</a:t>
              </a:r>
            </a:p>
          </p:txBody>
        </p:sp>
        <p:sp>
          <p:nvSpPr>
            <p:cNvPr id="16418" name="Text Box 47"/>
            <p:cNvSpPr txBox="1">
              <a:spLocks noChangeArrowheads="1"/>
            </p:cNvSpPr>
            <p:nvPr/>
          </p:nvSpPr>
          <p:spPr bwMode="auto">
            <a:xfrm>
              <a:off x="1019" y="2106"/>
              <a:ext cx="730"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Rectangle</a:t>
              </a:r>
            </a:p>
          </p:txBody>
        </p:sp>
        <p:sp>
          <p:nvSpPr>
            <p:cNvPr id="16419" name="Text Box 48"/>
            <p:cNvSpPr txBox="1">
              <a:spLocks noChangeArrowheads="1"/>
            </p:cNvSpPr>
            <p:nvPr/>
          </p:nvSpPr>
          <p:spPr bwMode="auto">
            <a:xfrm>
              <a:off x="1275" y="2262"/>
              <a:ext cx="489"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Line</a:t>
              </a:r>
            </a:p>
          </p:txBody>
        </p:sp>
        <p:sp>
          <p:nvSpPr>
            <p:cNvPr id="16420" name="Text Box 49"/>
            <p:cNvSpPr txBox="1">
              <a:spLocks noChangeArrowheads="1"/>
            </p:cNvSpPr>
            <p:nvPr/>
          </p:nvSpPr>
          <p:spPr bwMode="auto">
            <a:xfrm>
              <a:off x="743" y="2414"/>
              <a:ext cx="1036"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Import an Image</a:t>
              </a:r>
            </a:p>
          </p:txBody>
        </p:sp>
        <p:sp>
          <p:nvSpPr>
            <p:cNvPr id="16421" name="Text Box 50"/>
            <p:cNvSpPr txBox="1">
              <a:spLocks noChangeArrowheads="1"/>
            </p:cNvSpPr>
            <p:nvPr/>
          </p:nvSpPr>
          <p:spPr bwMode="auto">
            <a:xfrm>
              <a:off x="773" y="2556"/>
              <a:ext cx="972" cy="126"/>
            </a:xfrm>
            <a:prstGeom prst="rect">
              <a:avLst/>
            </a:prstGeom>
            <a:noFill/>
            <a:ln w="9525">
              <a:noFill/>
              <a:miter lim="800000"/>
              <a:headEnd/>
              <a:tailEnd/>
            </a:ln>
          </p:spPr>
          <p:txBody>
            <a:bodyPr wrap="none" lIns="68449" tIns="34224" rIns="68449" bIns="34224">
              <a:spAutoFit/>
            </a:bodyPr>
            <a:lstStyle/>
            <a:p>
              <a:pPr marL="742204" indent="-284158" defTabSz="913972">
                <a:lnSpc>
                  <a:spcPct val="80000"/>
                </a:lnSpc>
                <a:spcBef>
                  <a:spcPct val="20000"/>
                </a:spcBef>
              </a:pPr>
              <a:r>
                <a:rPr lang="en-US" sz="1600" b="1" dirty="0"/>
                <a:t>Screen Capture</a:t>
              </a:r>
            </a:p>
          </p:txBody>
        </p:sp>
      </p:grpSp>
      <p:pic>
        <p:nvPicPr>
          <p:cNvPr id="16390" name="Picture 53"/>
          <p:cNvPicPr>
            <a:picLocks noChangeAspect="1" noChangeArrowheads="1"/>
          </p:cNvPicPr>
          <p:nvPr/>
        </p:nvPicPr>
        <p:blipFill>
          <a:blip r:embed="rId3"/>
          <a:srcRect/>
          <a:stretch>
            <a:fillRect/>
          </a:stretch>
        </p:blipFill>
        <p:spPr bwMode="auto">
          <a:xfrm>
            <a:off x="7429520" y="1857364"/>
            <a:ext cx="300762" cy="25327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85852" y="313893"/>
            <a:ext cx="6324356" cy="991466"/>
          </a:xfrm>
        </p:spPr>
        <p:txBody>
          <a:bodyPr lIns="122146" tIns="61073" rIns="122146" bIns="61073">
            <a:normAutofit/>
          </a:bodyPr>
          <a:lstStyle/>
          <a:p>
            <a:pPr eaLnBrk="1" hangingPunct="1"/>
            <a:r>
              <a:rPr lang="en-US" dirty="0" smtClean="0"/>
              <a:t>Polling</a:t>
            </a:r>
          </a:p>
        </p:txBody>
      </p:sp>
      <p:sp>
        <p:nvSpPr>
          <p:cNvPr id="17411" name="Rectangle 3"/>
          <p:cNvSpPr>
            <a:spLocks noGrp="1" noChangeArrowheads="1"/>
          </p:cNvSpPr>
          <p:nvPr>
            <p:ph type="body" idx="1"/>
          </p:nvPr>
        </p:nvSpPr>
        <p:spPr>
          <a:xfrm>
            <a:off x="571472" y="1285860"/>
            <a:ext cx="8311451" cy="5195455"/>
          </a:xfrm>
          <a:noFill/>
        </p:spPr>
        <p:txBody>
          <a:bodyPr lIns="122146" tIns="61073" rIns="122146" bIns="61073">
            <a:noAutofit/>
          </a:bodyPr>
          <a:lstStyle/>
          <a:p>
            <a:pPr eaLnBrk="1" hangingPunct="1">
              <a:lnSpc>
                <a:spcPct val="120000"/>
              </a:lnSpc>
            </a:pPr>
            <a:r>
              <a:rPr lang="en-US" sz="3200" dirty="0" smtClean="0">
                <a:latin typeface="+mj-lt"/>
              </a:rPr>
              <a:t>Types</a:t>
            </a:r>
          </a:p>
          <a:p>
            <a:pPr lvl="1" eaLnBrk="1" hangingPunct="1">
              <a:lnSpc>
                <a:spcPct val="120000"/>
              </a:lnSpc>
            </a:pPr>
            <a:r>
              <a:rPr lang="en-US" dirty="0" smtClean="0">
                <a:latin typeface="+mj-lt"/>
              </a:rPr>
              <a:t>Yes/No</a:t>
            </a:r>
          </a:p>
          <a:p>
            <a:pPr lvl="1" eaLnBrk="1" hangingPunct="1">
              <a:lnSpc>
                <a:spcPct val="120000"/>
              </a:lnSpc>
            </a:pPr>
            <a:r>
              <a:rPr lang="en-US" dirty="0" smtClean="0">
                <a:latin typeface="+mj-lt"/>
              </a:rPr>
              <a:t>Multiple Choice</a:t>
            </a:r>
          </a:p>
          <a:p>
            <a:pPr lvl="1" eaLnBrk="1" hangingPunct="1">
              <a:lnSpc>
                <a:spcPct val="120000"/>
              </a:lnSpc>
            </a:pPr>
            <a:r>
              <a:rPr lang="en-US" dirty="0" smtClean="0">
                <a:latin typeface="+mj-lt"/>
              </a:rPr>
              <a:t>Slowdown/Speedup Class Pace</a:t>
            </a:r>
          </a:p>
          <a:p>
            <a:pPr eaLnBrk="1" hangingPunct="1">
              <a:lnSpc>
                <a:spcPct val="120000"/>
              </a:lnSpc>
            </a:pPr>
            <a:endParaRPr lang="en-US" sz="3200" dirty="0" smtClean="0">
              <a:latin typeface="+mj-lt"/>
              <a:sym typeface="Wingdings" pitchFamily="2" charset="2"/>
            </a:endParaRPr>
          </a:p>
          <a:p>
            <a:pPr eaLnBrk="1" hangingPunct="1">
              <a:lnSpc>
                <a:spcPct val="120000"/>
              </a:lnSpc>
            </a:pPr>
            <a:r>
              <a:rPr lang="en-US" sz="3200" dirty="0" smtClean="0">
                <a:latin typeface="+mj-lt"/>
              </a:rPr>
              <a:t>Responses will appear in the Participants window if the moderator has selected to show them</a:t>
            </a:r>
          </a:p>
        </p:txBody>
      </p:sp>
      <p:sp>
        <p:nvSpPr>
          <p:cNvPr id="17412" name="Rectangle 14"/>
          <p:cNvSpPr>
            <a:spLocks noChangeArrowheads="1"/>
          </p:cNvSpPr>
          <p:nvPr/>
        </p:nvSpPr>
        <p:spPr bwMode="auto">
          <a:xfrm>
            <a:off x="3226927" y="5230091"/>
            <a:ext cx="246742" cy="400338"/>
          </a:xfrm>
          <a:prstGeom prst="rect">
            <a:avLst/>
          </a:prstGeom>
          <a:noFill/>
          <a:ln w="9525">
            <a:noFill/>
            <a:miter lim="800000"/>
            <a:headEnd/>
            <a:tailEnd/>
          </a:ln>
        </p:spPr>
        <p:txBody>
          <a:bodyPr wrap="none" lIns="122146" tIns="61073" rIns="122146" bIns="61073" anchor="ctr">
            <a:spAutoFit/>
          </a:bodyPr>
          <a:lstStyle/>
          <a:p>
            <a:endParaRPr lang="en-US"/>
          </a:p>
        </p:txBody>
      </p:sp>
      <p:sp>
        <p:nvSpPr>
          <p:cNvPr id="17413" name="Rectangle 16"/>
          <p:cNvSpPr>
            <a:spLocks noChangeArrowheads="1"/>
          </p:cNvSpPr>
          <p:nvPr/>
        </p:nvSpPr>
        <p:spPr bwMode="auto">
          <a:xfrm>
            <a:off x="3055660" y="720870"/>
            <a:ext cx="246742" cy="400338"/>
          </a:xfrm>
          <a:prstGeom prst="rect">
            <a:avLst/>
          </a:prstGeom>
          <a:noFill/>
          <a:ln w="9525">
            <a:noFill/>
            <a:miter lim="800000"/>
            <a:headEnd/>
            <a:tailEnd/>
          </a:ln>
        </p:spPr>
        <p:txBody>
          <a:bodyPr wrap="none" lIns="122146" tIns="61073" rIns="122146" bIns="61073" anchor="ctr">
            <a:spAutoFit/>
          </a:bodyPr>
          <a:lstStyle/>
          <a:p>
            <a:endParaRPr lang="en-US"/>
          </a:p>
        </p:txBody>
      </p:sp>
      <p:pic>
        <p:nvPicPr>
          <p:cNvPr id="17414" name="Picture 25"/>
          <p:cNvPicPr>
            <a:picLocks noChangeAspect="1" noChangeArrowheads="1"/>
          </p:cNvPicPr>
          <p:nvPr/>
        </p:nvPicPr>
        <p:blipFill>
          <a:blip r:embed="rId3"/>
          <a:srcRect/>
          <a:stretch>
            <a:fillRect/>
          </a:stretch>
        </p:blipFill>
        <p:spPr bwMode="auto">
          <a:xfrm>
            <a:off x="2786050" y="1857364"/>
            <a:ext cx="363421" cy="519545"/>
          </a:xfrm>
          <a:prstGeom prst="rect">
            <a:avLst/>
          </a:prstGeom>
          <a:noFill/>
          <a:ln w="9525">
            <a:noFill/>
            <a:miter lim="800000"/>
            <a:headEnd/>
            <a:tailEnd/>
          </a:ln>
        </p:spPr>
      </p:pic>
      <p:pic>
        <p:nvPicPr>
          <p:cNvPr id="17415" name="Picture 26"/>
          <p:cNvPicPr>
            <a:picLocks noChangeAspect="1" noChangeArrowheads="1"/>
          </p:cNvPicPr>
          <p:nvPr/>
        </p:nvPicPr>
        <p:blipFill>
          <a:blip r:embed="rId4"/>
          <a:srcRect/>
          <a:stretch>
            <a:fillRect/>
          </a:stretch>
        </p:blipFill>
        <p:spPr bwMode="auto">
          <a:xfrm>
            <a:off x="3929058" y="2357430"/>
            <a:ext cx="626587" cy="636443"/>
          </a:xfrm>
          <a:prstGeom prst="rect">
            <a:avLst/>
          </a:prstGeom>
          <a:noFill/>
          <a:ln w="9525">
            <a:noFill/>
            <a:miter lim="800000"/>
            <a:headEnd/>
            <a:tailEnd/>
          </a:ln>
        </p:spPr>
      </p:pic>
      <p:pic>
        <p:nvPicPr>
          <p:cNvPr id="17416" name="Picture 27"/>
          <p:cNvPicPr>
            <a:picLocks noChangeAspect="1" noChangeArrowheads="1"/>
          </p:cNvPicPr>
          <p:nvPr/>
        </p:nvPicPr>
        <p:blipFill>
          <a:blip r:embed="rId5"/>
          <a:srcRect/>
          <a:stretch>
            <a:fillRect/>
          </a:stretch>
        </p:blipFill>
        <p:spPr bwMode="auto">
          <a:xfrm>
            <a:off x="6143636" y="2857496"/>
            <a:ext cx="401016" cy="610466"/>
          </a:xfrm>
          <a:prstGeom prst="rect">
            <a:avLst/>
          </a:prstGeom>
          <a:noFill/>
          <a:ln w="9525">
            <a:noFill/>
            <a:miter lim="800000"/>
            <a:headEnd/>
            <a:tailEnd/>
          </a:ln>
        </p:spPr>
      </p:pic>
      <p:pic>
        <p:nvPicPr>
          <p:cNvPr id="17417" name="Picture 11" descr="Participants_Window_Activity_Indicators.gif"/>
          <p:cNvPicPr>
            <a:picLocks noChangeAspect="1"/>
          </p:cNvPicPr>
          <p:nvPr/>
        </p:nvPicPr>
        <p:blipFill>
          <a:blip r:embed="rId6"/>
          <a:srcRect l="31651" t="9857"/>
          <a:stretch>
            <a:fillRect/>
          </a:stretch>
        </p:blipFill>
        <p:spPr bwMode="auto">
          <a:xfrm>
            <a:off x="6715140" y="1428736"/>
            <a:ext cx="2105334" cy="1842221"/>
          </a:xfrm>
          <a:prstGeom prst="rect">
            <a:avLst/>
          </a:prstGeom>
          <a:noFill/>
          <a:ln w="9525">
            <a:noFill/>
            <a:miter lim="800000"/>
            <a:headEnd/>
            <a:tailEnd/>
          </a:ln>
        </p:spPr>
      </p:pic>
      <p:sp>
        <p:nvSpPr>
          <p:cNvPr id="17418" name="Rectangle 12"/>
          <p:cNvSpPr>
            <a:spLocks noChangeArrowheads="1"/>
          </p:cNvSpPr>
          <p:nvPr/>
        </p:nvSpPr>
        <p:spPr bwMode="auto">
          <a:xfrm>
            <a:off x="6877843" y="1454728"/>
            <a:ext cx="401016" cy="519545"/>
          </a:xfrm>
          <a:prstGeom prst="rect">
            <a:avLst/>
          </a:prstGeom>
          <a:noFill/>
          <a:ln w="38100" algn="ctr">
            <a:solidFill>
              <a:srgbClr val="FF0000"/>
            </a:solidFill>
            <a:round/>
            <a:headEnd/>
            <a:tailEnd/>
          </a:ln>
        </p:spPr>
        <p:txBody>
          <a:bodyPr lIns="91438" tIns="45719" rIns="91438" bIns="45719"/>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 let’s get interactive &amp; find out about each other</a:t>
            </a:r>
            <a:endParaRPr lang="en-AU" dirty="0"/>
          </a:p>
        </p:txBody>
      </p:sp>
      <p:sp>
        <p:nvSpPr>
          <p:cNvPr id="3" name="Content Placeholder 2"/>
          <p:cNvSpPr>
            <a:spLocks noGrp="1"/>
          </p:cNvSpPr>
          <p:nvPr>
            <p:ph sz="half" idx="1"/>
          </p:nvPr>
        </p:nvSpPr>
        <p:spPr/>
        <p:txBody>
          <a:bodyPr/>
          <a:lstStyle/>
          <a:p>
            <a:endParaRPr lang="en-AU"/>
          </a:p>
        </p:txBody>
      </p:sp>
      <p:sp>
        <p:nvSpPr>
          <p:cNvPr id="6" name="Oval 5"/>
          <p:cNvSpPr/>
          <p:nvPr/>
        </p:nvSpPr>
        <p:spPr>
          <a:xfrm>
            <a:off x="142844" y="1500174"/>
            <a:ext cx="4429156" cy="2928958"/>
          </a:xfrm>
          <a:prstGeom prst="ellipse">
            <a:avLst/>
          </a:prstGeom>
          <a:solidFill>
            <a:srgbClr val="FF7A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Content Placeholder 6"/>
          <p:cNvSpPr>
            <a:spLocks noGrp="1"/>
          </p:cNvSpPr>
          <p:nvPr>
            <p:ph sz="half" idx="2"/>
          </p:nvPr>
        </p:nvSpPr>
        <p:spPr>
          <a:xfrm>
            <a:off x="4743480" y="1600201"/>
            <a:ext cx="4186238" cy="2900369"/>
          </a:xfrm>
          <a:prstGeom prst="ellipse">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dirty="0"/>
          </a:p>
        </p:txBody>
      </p:sp>
      <p:sp>
        <p:nvSpPr>
          <p:cNvPr id="8" name="Oval 7"/>
          <p:cNvSpPr/>
          <p:nvPr/>
        </p:nvSpPr>
        <p:spPr>
          <a:xfrm>
            <a:off x="285720" y="4572008"/>
            <a:ext cx="4000528" cy="22859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Oval 8"/>
          <p:cNvSpPr/>
          <p:nvPr/>
        </p:nvSpPr>
        <p:spPr>
          <a:xfrm>
            <a:off x="4714876" y="4643446"/>
            <a:ext cx="4071966" cy="2214554"/>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p:cNvSpPr txBox="1"/>
          <p:nvPr/>
        </p:nvSpPr>
        <p:spPr>
          <a:xfrm>
            <a:off x="1214414" y="1571612"/>
            <a:ext cx="2286016" cy="369332"/>
          </a:xfrm>
          <a:prstGeom prst="rect">
            <a:avLst/>
          </a:prstGeom>
          <a:noFill/>
        </p:spPr>
        <p:txBody>
          <a:bodyPr wrap="square" rtlCol="0">
            <a:spAutoFit/>
          </a:bodyPr>
          <a:lstStyle/>
          <a:p>
            <a:r>
              <a:rPr lang="en-AU" b="1" dirty="0" smtClean="0"/>
              <a:t>Secondary Teacher</a:t>
            </a:r>
            <a:endParaRPr lang="en-AU" b="1" dirty="0"/>
          </a:p>
        </p:txBody>
      </p:sp>
      <p:sp>
        <p:nvSpPr>
          <p:cNvPr id="11" name="TextBox 10"/>
          <p:cNvSpPr txBox="1"/>
          <p:nvPr/>
        </p:nvSpPr>
        <p:spPr>
          <a:xfrm>
            <a:off x="5786446" y="1785926"/>
            <a:ext cx="2286016" cy="369332"/>
          </a:xfrm>
          <a:prstGeom prst="rect">
            <a:avLst/>
          </a:prstGeom>
          <a:noFill/>
        </p:spPr>
        <p:txBody>
          <a:bodyPr wrap="square" rtlCol="0">
            <a:spAutoFit/>
          </a:bodyPr>
          <a:lstStyle/>
          <a:p>
            <a:r>
              <a:rPr lang="en-AU" b="1" dirty="0" smtClean="0"/>
              <a:t>Primary Teacher</a:t>
            </a:r>
            <a:endParaRPr lang="en-AU" b="1" dirty="0"/>
          </a:p>
        </p:txBody>
      </p:sp>
      <p:sp>
        <p:nvSpPr>
          <p:cNvPr id="12" name="TextBox 11"/>
          <p:cNvSpPr txBox="1"/>
          <p:nvPr/>
        </p:nvSpPr>
        <p:spPr>
          <a:xfrm>
            <a:off x="928662" y="4782933"/>
            <a:ext cx="2857520" cy="646331"/>
          </a:xfrm>
          <a:prstGeom prst="rect">
            <a:avLst/>
          </a:prstGeom>
          <a:noFill/>
        </p:spPr>
        <p:txBody>
          <a:bodyPr wrap="square" rtlCol="0">
            <a:spAutoFit/>
          </a:bodyPr>
          <a:lstStyle/>
          <a:p>
            <a:pPr algn="ctr"/>
            <a:r>
              <a:rPr lang="en-AU" b="1" dirty="0" smtClean="0">
                <a:solidFill>
                  <a:schemeClr val="accent1"/>
                </a:solidFill>
              </a:rPr>
              <a:t>Principal/Leadership Role</a:t>
            </a:r>
            <a:endParaRPr lang="en-AU" b="1" dirty="0">
              <a:solidFill>
                <a:schemeClr val="accent1"/>
              </a:solidFill>
            </a:endParaRPr>
          </a:p>
        </p:txBody>
      </p:sp>
      <p:sp>
        <p:nvSpPr>
          <p:cNvPr id="13" name="TextBox 12"/>
          <p:cNvSpPr txBox="1"/>
          <p:nvPr/>
        </p:nvSpPr>
        <p:spPr>
          <a:xfrm>
            <a:off x="5715008" y="4774180"/>
            <a:ext cx="2286016" cy="369332"/>
          </a:xfrm>
          <a:prstGeom prst="rect">
            <a:avLst/>
          </a:prstGeom>
          <a:noFill/>
        </p:spPr>
        <p:txBody>
          <a:bodyPr wrap="square" rtlCol="0">
            <a:spAutoFit/>
          </a:bodyPr>
          <a:lstStyle/>
          <a:p>
            <a:r>
              <a:rPr lang="en-AU" b="1" dirty="0" smtClean="0">
                <a:solidFill>
                  <a:schemeClr val="accent1"/>
                </a:solidFill>
              </a:rPr>
              <a:t>Education Support </a:t>
            </a:r>
            <a:endParaRPr lang="en-AU" b="1" dirty="0">
              <a:solidFill>
                <a:schemeClr val="accen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Brainstorm – How might you use web conferencing in your classroom?</a:t>
            </a:r>
            <a:endParaRPr lang="en-AU" dirty="0"/>
          </a:p>
        </p:txBody>
      </p:sp>
      <p:sp>
        <p:nvSpPr>
          <p:cNvPr id="3" name="Content Placeholder 2"/>
          <p:cNvSpPr>
            <a:spLocks noGrp="1"/>
          </p:cNvSpPr>
          <p:nvPr>
            <p:ph idx="1"/>
          </p:nvPr>
        </p:nvSpPr>
        <p:spPr/>
        <p:txBody>
          <a:bodyPr/>
          <a:lstStyle/>
          <a:p>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8229600" cy="1143000"/>
          </a:xfrm>
        </p:spPr>
        <p:txBody>
          <a:bodyPr>
            <a:normAutofit fontScale="90000"/>
          </a:bodyPr>
          <a:lstStyle/>
          <a:p>
            <a:r>
              <a:rPr lang="en-AU" dirty="0" smtClean="0"/>
              <a:t>15 Tips for successful web conferencing</a:t>
            </a:r>
            <a:endParaRPr lang="en-AU" dirty="0"/>
          </a:p>
        </p:txBody>
      </p:sp>
      <p:sp>
        <p:nvSpPr>
          <p:cNvPr id="3" name="Content Placeholder 2"/>
          <p:cNvSpPr>
            <a:spLocks noGrp="1"/>
          </p:cNvSpPr>
          <p:nvPr>
            <p:ph sz="half" idx="1"/>
          </p:nvPr>
        </p:nvSpPr>
        <p:spPr>
          <a:xfrm>
            <a:off x="214282" y="1046177"/>
            <a:ext cx="9001156" cy="4525963"/>
          </a:xfrm>
        </p:spPr>
        <p:txBody>
          <a:bodyPr>
            <a:noAutofit/>
          </a:bodyPr>
          <a:lstStyle/>
          <a:p>
            <a:pPr marL="514350" indent="-514350">
              <a:buFont typeface="+mj-lt"/>
              <a:buAutoNum type="arabicPeriod"/>
            </a:pPr>
            <a:r>
              <a:rPr lang="en-AU" sz="1800" dirty="0" smtClean="0">
                <a:latin typeface="+mj-lt"/>
              </a:rPr>
              <a:t>Develop a Web Conferencing Mindset</a:t>
            </a:r>
          </a:p>
          <a:p>
            <a:pPr marL="514350" indent="-514350">
              <a:buFont typeface="+mj-lt"/>
              <a:buAutoNum type="arabicPeriod"/>
            </a:pPr>
            <a:r>
              <a:rPr lang="en-AU" sz="1800" dirty="0" smtClean="0">
                <a:latin typeface="+mj-lt"/>
              </a:rPr>
              <a:t>Clearly identify objective for the WC.</a:t>
            </a:r>
          </a:p>
          <a:p>
            <a:pPr marL="514350" indent="-514350">
              <a:buFont typeface="+mj-lt"/>
              <a:buAutoNum type="arabicPeriod"/>
            </a:pPr>
            <a:r>
              <a:rPr lang="en-AU" sz="1800" dirty="0" smtClean="0">
                <a:latin typeface="+mj-lt"/>
              </a:rPr>
              <a:t>Prepare your materials ahead of time.</a:t>
            </a:r>
          </a:p>
          <a:p>
            <a:pPr marL="514350" indent="-514350">
              <a:buFont typeface="+mj-lt"/>
              <a:buAutoNum type="arabicPeriod"/>
            </a:pPr>
            <a:r>
              <a:rPr lang="en-AU" sz="1800" dirty="0" smtClean="0">
                <a:latin typeface="+mj-lt"/>
              </a:rPr>
              <a:t>Log into session ahead of time to check settings and pre load files.</a:t>
            </a:r>
          </a:p>
          <a:p>
            <a:pPr marL="514350" indent="-514350">
              <a:buFont typeface="+mj-lt"/>
              <a:buAutoNum type="arabicPeriod"/>
            </a:pPr>
            <a:r>
              <a:rPr lang="en-AU" sz="1800" dirty="0" smtClean="0">
                <a:latin typeface="+mj-lt"/>
              </a:rPr>
              <a:t>Ensure you allow time for ‘social interaction’ in each WC</a:t>
            </a:r>
          </a:p>
          <a:p>
            <a:pPr marL="514350" indent="-514350">
              <a:buFont typeface="+mj-lt"/>
              <a:buAutoNum type="arabicPeriod"/>
            </a:pPr>
            <a:r>
              <a:rPr lang="en-AU" sz="1800" dirty="0" smtClean="0">
                <a:latin typeface="+mj-lt"/>
              </a:rPr>
              <a:t>Plan your questions ahead of time... Because you cant see the body language.</a:t>
            </a:r>
          </a:p>
          <a:p>
            <a:pPr marL="514350" indent="-514350">
              <a:buFont typeface="+mj-lt"/>
              <a:buAutoNum type="arabicPeriod"/>
            </a:pPr>
            <a:r>
              <a:rPr lang="en-AU" sz="1800" dirty="0" smtClean="0">
                <a:latin typeface="+mj-lt"/>
              </a:rPr>
              <a:t>Remember , you can accomplish many different objectives during your WC.</a:t>
            </a:r>
          </a:p>
          <a:p>
            <a:pPr marL="514350" indent="-514350">
              <a:buFont typeface="+mj-lt"/>
              <a:buAutoNum type="arabicPeriod"/>
            </a:pPr>
            <a:r>
              <a:rPr lang="en-AU" sz="1800" dirty="0" smtClean="0">
                <a:latin typeface="+mj-lt"/>
              </a:rPr>
              <a:t>Share responsibilities during your WC (it is often useful to have more than one moderator).</a:t>
            </a:r>
          </a:p>
          <a:p>
            <a:pPr marL="514350" indent="-514350">
              <a:buFont typeface="+mj-lt"/>
              <a:buAutoNum type="arabicPeriod"/>
            </a:pPr>
            <a:r>
              <a:rPr lang="en-AU" sz="1800" dirty="0" smtClean="0">
                <a:latin typeface="+mj-lt"/>
              </a:rPr>
              <a:t>Use WC for short “ad hoc” virtual meetings as required.</a:t>
            </a:r>
          </a:p>
          <a:p>
            <a:pPr marL="514350" indent="-514350">
              <a:buFont typeface="+mj-lt"/>
              <a:buAutoNum type="arabicPeriod"/>
            </a:pPr>
            <a:r>
              <a:rPr lang="en-AU" sz="1800" dirty="0" smtClean="0">
                <a:latin typeface="+mj-lt"/>
              </a:rPr>
              <a:t>Use WC “typing” feature to record key points of a discussion.</a:t>
            </a:r>
          </a:p>
          <a:p>
            <a:pPr marL="514350" indent="-514350">
              <a:buFont typeface="+mj-lt"/>
              <a:buAutoNum type="arabicPeriod"/>
            </a:pPr>
            <a:r>
              <a:rPr lang="en-AU" sz="1800" dirty="0" smtClean="0">
                <a:latin typeface="+mj-lt"/>
              </a:rPr>
              <a:t>Remember to ask questions and use polls to maintain interactivity of WC.</a:t>
            </a:r>
          </a:p>
          <a:p>
            <a:pPr marL="514350" indent="-514350">
              <a:buFont typeface="+mj-lt"/>
              <a:buAutoNum type="arabicPeriod"/>
            </a:pPr>
            <a:r>
              <a:rPr lang="en-AU" sz="1800" dirty="0" smtClean="0">
                <a:latin typeface="+mj-lt"/>
              </a:rPr>
              <a:t>Get input from participants on “things that are new”.</a:t>
            </a:r>
          </a:p>
          <a:p>
            <a:pPr marL="514350" indent="-514350">
              <a:buFont typeface="+mj-lt"/>
              <a:buAutoNum type="arabicPeriod"/>
            </a:pPr>
            <a:r>
              <a:rPr lang="en-AU" sz="1800" dirty="0" smtClean="0">
                <a:latin typeface="+mj-lt"/>
              </a:rPr>
              <a:t>Build comfort and confidence through practice</a:t>
            </a:r>
            <a:r>
              <a:rPr lang="en-AU" sz="1800" dirty="0" smtClean="0">
                <a:latin typeface="+mj-lt"/>
              </a:rPr>
              <a:t>.</a:t>
            </a:r>
            <a:endParaRPr lang="en-AU" sz="1800" dirty="0" smtClean="0">
              <a:latin typeface="+mj-lt"/>
            </a:endParaRPr>
          </a:p>
          <a:p>
            <a:pPr marL="514350" indent="-514350">
              <a:buFont typeface="+mj-lt"/>
              <a:buAutoNum type="arabicPeriod"/>
            </a:pPr>
            <a:r>
              <a:rPr lang="en-AU" sz="1800" dirty="0" smtClean="0">
                <a:latin typeface="+mj-lt"/>
              </a:rPr>
              <a:t>Don’t be afraid to try things.</a:t>
            </a:r>
          </a:p>
          <a:p>
            <a:pPr marL="514350" indent="-514350">
              <a:buFont typeface="+mj-lt"/>
              <a:buAutoNum type="arabicPeriod"/>
            </a:pPr>
            <a:r>
              <a:rPr lang="en-AU" sz="1800" b="1" dirty="0" smtClean="0">
                <a:latin typeface="+mj-lt"/>
              </a:rPr>
              <a:t>Have fun</a:t>
            </a:r>
            <a:r>
              <a:rPr lang="en-AU" sz="1800" dirty="0" smtClean="0">
                <a:latin typeface="+mj-lt"/>
              </a:rPr>
              <a:t>!</a:t>
            </a:r>
            <a:endParaRPr lang="en-AU" sz="1800" dirty="0">
              <a:latin typeface="+mj-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to from here?</a:t>
            </a:r>
            <a:endParaRPr lang="en-AU" dirty="0"/>
          </a:p>
        </p:txBody>
      </p:sp>
      <p:sp>
        <p:nvSpPr>
          <p:cNvPr id="3" name="Content Placeholder 2"/>
          <p:cNvSpPr>
            <a:spLocks noGrp="1"/>
          </p:cNvSpPr>
          <p:nvPr>
            <p:ph idx="1"/>
          </p:nvPr>
        </p:nvSpPr>
        <p:spPr/>
        <p:txBody>
          <a:bodyPr>
            <a:normAutofit lnSpcReduction="10000"/>
          </a:bodyPr>
          <a:lstStyle/>
          <a:p>
            <a:r>
              <a:rPr lang="en-AU" dirty="0" smtClean="0">
                <a:latin typeface="+mj-lt"/>
              </a:rPr>
              <a:t>Click on the link below to watch a recording of this session:</a:t>
            </a:r>
            <a:br>
              <a:rPr lang="en-AU" dirty="0" smtClean="0">
                <a:latin typeface="+mj-lt"/>
              </a:rPr>
            </a:br>
            <a:r>
              <a:rPr lang="en-AU" u="sng" dirty="0" smtClean="0">
                <a:latin typeface="+mj-lt"/>
                <a:hlinkClick r:id="rId2"/>
              </a:rPr>
              <a:t> https://sas.elluminate.com/mrtbl?suid=M.8C1DF3BC1F62069EF678021E5B17E1</a:t>
            </a:r>
            <a:endParaRPr lang="en-AU" dirty="0" smtClean="0">
              <a:latin typeface="+mj-lt"/>
            </a:endParaRPr>
          </a:p>
          <a:p>
            <a:endParaRPr lang="en-AU" dirty="0" smtClean="0">
              <a:latin typeface="+mj-lt"/>
            </a:endParaRPr>
          </a:p>
          <a:p>
            <a:r>
              <a:rPr lang="en-AU" dirty="0" smtClean="0">
                <a:latin typeface="+mj-lt"/>
              </a:rPr>
              <a:t>Don’t forget to visit the Virtual Conference Centre to check for DEECD Session:</a:t>
            </a:r>
          </a:p>
          <a:p>
            <a:pPr>
              <a:buNone/>
            </a:pPr>
            <a:r>
              <a:rPr lang="en-AU" dirty="0" smtClean="0">
                <a:latin typeface="+mj-lt"/>
                <a:hlinkClick r:id="rId3"/>
              </a:rPr>
              <a:t>http://www.education.vic.gov.au/researchinnovation/virtualconferencecentre/default.htm</a:t>
            </a:r>
            <a:endParaRPr lang="en-AU" dirty="0" smtClean="0">
              <a:latin typeface="+mj-lt"/>
            </a:endParaRPr>
          </a:p>
          <a:p>
            <a:pPr>
              <a:buNone/>
            </a:pPr>
            <a:endParaRPr lang="en-AU" dirty="0" smtClean="0">
              <a:latin typeface="+mj-lt"/>
            </a:endParaRPr>
          </a:p>
          <a:p>
            <a:endParaRPr lang="en-AU"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What is Web Conferencing?</a:t>
            </a:r>
            <a:br>
              <a:rPr lang="en-AU" b="1" dirty="0" smtClean="0"/>
            </a:br>
            <a:endParaRPr lang="en-AU" dirty="0"/>
          </a:p>
        </p:txBody>
      </p:sp>
      <p:sp>
        <p:nvSpPr>
          <p:cNvPr id="3" name="Content Placeholder 2"/>
          <p:cNvSpPr>
            <a:spLocks noGrp="1"/>
          </p:cNvSpPr>
          <p:nvPr>
            <p:ph sz="half" idx="1"/>
          </p:nvPr>
        </p:nvSpPr>
        <p:spPr>
          <a:xfrm>
            <a:off x="-71470" y="1000108"/>
            <a:ext cx="9258336" cy="4525963"/>
          </a:xfrm>
        </p:spPr>
        <p:txBody>
          <a:bodyPr>
            <a:noAutofit/>
          </a:bodyPr>
          <a:lstStyle/>
          <a:p>
            <a:r>
              <a:rPr lang="en-AU" sz="2400" dirty="0" smtClean="0">
                <a:latin typeface="+mj-lt"/>
              </a:rPr>
              <a:t>Web conferencing software allows </a:t>
            </a:r>
            <a:r>
              <a:rPr lang="en-AU" sz="2400" b="1" dirty="0" smtClean="0">
                <a:latin typeface="+mj-lt"/>
              </a:rPr>
              <a:t>groups</a:t>
            </a:r>
            <a:r>
              <a:rPr lang="en-AU" sz="2400" dirty="0" smtClean="0">
                <a:latin typeface="+mj-lt"/>
              </a:rPr>
              <a:t> of people to meet and </a:t>
            </a:r>
            <a:r>
              <a:rPr lang="en-AU" sz="2400" b="1" dirty="0" smtClean="0">
                <a:latin typeface="+mj-lt"/>
              </a:rPr>
              <a:t>collaborate online</a:t>
            </a:r>
            <a:r>
              <a:rPr lang="en-AU" sz="2400" dirty="0" smtClean="0">
                <a:latin typeface="+mj-lt"/>
              </a:rPr>
              <a:t> from their own computer. </a:t>
            </a:r>
            <a:r>
              <a:rPr lang="en-AU" sz="2400" dirty="0" smtClean="0">
                <a:latin typeface="+mj-lt"/>
              </a:rPr>
              <a:t/>
            </a:r>
            <a:br>
              <a:rPr lang="en-AU" sz="2400" dirty="0" smtClean="0">
                <a:latin typeface="+mj-lt"/>
              </a:rPr>
            </a:br>
            <a:endParaRPr lang="en-AU" sz="2400" dirty="0" smtClean="0">
              <a:latin typeface="+mj-lt"/>
            </a:endParaRPr>
          </a:p>
          <a:p>
            <a:r>
              <a:rPr lang="en-AU" sz="2400" dirty="0" smtClean="0">
                <a:latin typeface="+mj-lt"/>
              </a:rPr>
              <a:t>Presenters and participants interact using a variety of features such as: audio, video, instant messaging, shared interactive whiteboard, polling, file sharing and application sharing</a:t>
            </a:r>
            <a:r>
              <a:rPr lang="en-AU" sz="2400" dirty="0" smtClean="0">
                <a:latin typeface="+mj-lt"/>
              </a:rPr>
              <a:t>.</a:t>
            </a:r>
            <a:br>
              <a:rPr lang="en-AU" sz="2400" dirty="0" smtClean="0">
                <a:latin typeface="+mj-lt"/>
              </a:rPr>
            </a:br>
            <a:endParaRPr lang="en-AU" sz="2400" dirty="0" smtClean="0">
              <a:latin typeface="+mj-lt"/>
            </a:endParaRPr>
          </a:p>
          <a:p>
            <a:r>
              <a:rPr lang="en-AU" sz="2400" dirty="0" smtClean="0">
                <a:latin typeface="+mj-lt"/>
              </a:rPr>
              <a:t>Web Conferencing is used to: conduct live meetings, train people or give presentations via the Internet</a:t>
            </a:r>
            <a:r>
              <a:rPr lang="en-AU" sz="2400" dirty="0" smtClean="0">
                <a:latin typeface="+mj-lt"/>
              </a:rPr>
              <a:t>.</a:t>
            </a:r>
            <a:br>
              <a:rPr lang="en-AU" sz="2400" dirty="0" smtClean="0">
                <a:latin typeface="+mj-lt"/>
              </a:rPr>
            </a:br>
            <a:endParaRPr lang="en-AU" sz="2400" dirty="0" smtClean="0">
              <a:latin typeface="+mj-lt"/>
            </a:endParaRPr>
          </a:p>
          <a:p>
            <a:r>
              <a:rPr lang="en-AU" sz="2400" dirty="0" smtClean="0">
                <a:latin typeface="+mj-lt"/>
              </a:rPr>
              <a:t>Participants have either a downloaded application on their PC’s or take part in a web based meeting by following a link sent to them to enter the conference.</a:t>
            </a:r>
          </a:p>
          <a:p>
            <a:endParaRPr lang="en-AU" sz="2400" dirty="0" smtClean="0">
              <a:latin typeface="+mj-lt"/>
            </a:endParaRPr>
          </a:p>
          <a:p>
            <a:endParaRPr lang="en-AU" sz="2400" dirty="0">
              <a:latin typeface="+mj-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75867" y="103910"/>
            <a:ext cx="8682413" cy="809625"/>
          </a:xfrm>
        </p:spPr>
        <p:txBody>
          <a:bodyPr lIns="122146" tIns="61073" rIns="122146" bIns="61073">
            <a:noAutofit/>
          </a:bodyPr>
          <a:lstStyle/>
          <a:p>
            <a:pPr eaLnBrk="1" hangingPunct="1"/>
            <a:r>
              <a:rPr lang="en-US" dirty="0" err="1" smtClean="0"/>
              <a:t>Elluminate</a:t>
            </a:r>
            <a:r>
              <a:rPr lang="en-US" dirty="0" smtClean="0"/>
              <a:t> Resource </a:t>
            </a:r>
            <a:r>
              <a:rPr lang="en-US" dirty="0" smtClean="0"/>
              <a:t>Materials</a:t>
            </a:r>
          </a:p>
        </p:txBody>
      </p:sp>
      <p:sp>
        <p:nvSpPr>
          <p:cNvPr id="18435" name="Rectangle 3"/>
          <p:cNvSpPr>
            <a:spLocks noGrp="1" noChangeArrowheads="1"/>
          </p:cNvSpPr>
          <p:nvPr>
            <p:ph type="body" idx="1"/>
          </p:nvPr>
        </p:nvSpPr>
        <p:spPr>
          <a:xfrm>
            <a:off x="728931" y="935183"/>
            <a:ext cx="8137283" cy="5321011"/>
          </a:xfrm>
        </p:spPr>
        <p:txBody>
          <a:bodyPr lIns="122146" tIns="61073" rIns="122146" bIns="61073"/>
          <a:lstStyle/>
          <a:p>
            <a:pPr eaLnBrk="1" hangingPunct="1">
              <a:lnSpc>
                <a:spcPct val="90000"/>
              </a:lnSpc>
            </a:pPr>
            <a:r>
              <a:rPr lang="en-US" sz="1900" dirty="0" smtClean="0">
                <a:latin typeface="+mj-lt"/>
              </a:rPr>
              <a:t>Visit </a:t>
            </a:r>
            <a:r>
              <a:rPr lang="en-US" sz="1900" b="1" u="sng" dirty="0" smtClean="0">
                <a:solidFill>
                  <a:srgbClr val="233E99"/>
                </a:solidFill>
                <a:latin typeface="+mj-lt"/>
              </a:rPr>
              <a:t>www.elluminate.com/training</a:t>
            </a:r>
            <a:r>
              <a:rPr lang="en-US" sz="1900" dirty="0" smtClean="0">
                <a:latin typeface="+mj-lt"/>
              </a:rPr>
              <a:t> for: </a:t>
            </a:r>
            <a:endParaRPr lang="en-US" sz="1900" dirty="0" smtClean="0">
              <a:solidFill>
                <a:srgbClr val="0640CC"/>
              </a:solidFill>
              <a:latin typeface="+mj-lt"/>
            </a:endParaRPr>
          </a:p>
          <a:p>
            <a:pPr lvl="1" eaLnBrk="1" hangingPunct="1">
              <a:lnSpc>
                <a:spcPct val="90000"/>
              </a:lnSpc>
            </a:pPr>
            <a:r>
              <a:rPr lang="en-US" sz="1700" dirty="0" smtClean="0">
                <a:latin typeface="+mj-lt"/>
              </a:rPr>
              <a:t>User Guides</a:t>
            </a:r>
          </a:p>
          <a:p>
            <a:pPr lvl="1" eaLnBrk="1" hangingPunct="1">
              <a:lnSpc>
                <a:spcPct val="90000"/>
              </a:lnSpc>
            </a:pPr>
            <a:r>
              <a:rPr lang="en-US" sz="1700" dirty="0" smtClean="0">
                <a:latin typeface="+mj-lt"/>
              </a:rPr>
              <a:t>Quick Reference Guides</a:t>
            </a:r>
          </a:p>
          <a:p>
            <a:pPr lvl="1" eaLnBrk="1" hangingPunct="1">
              <a:lnSpc>
                <a:spcPct val="90000"/>
              </a:lnSpc>
            </a:pPr>
            <a:r>
              <a:rPr lang="en-US" sz="1700" dirty="0" smtClean="0">
                <a:latin typeface="+mj-lt"/>
              </a:rPr>
              <a:t>Recorded Training Sessions</a:t>
            </a:r>
          </a:p>
          <a:p>
            <a:pPr lvl="1" eaLnBrk="1" hangingPunct="1">
              <a:lnSpc>
                <a:spcPct val="90000"/>
              </a:lnSpc>
            </a:pPr>
            <a:r>
              <a:rPr lang="en-US" sz="1700" dirty="0" smtClean="0">
                <a:latin typeface="+mj-lt"/>
              </a:rPr>
              <a:t>Register for Live Training Sessions</a:t>
            </a:r>
          </a:p>
          <a:p>
            <a:pPr lvl="1" eaLnBrk="1" hangingPunct="1">
              <a:lnSpc>
                <a:spcPct val="90000"/>
              </a:lnSpc>
            </a:pPr>
            <a:endParaRPr lang="en-US" sz="1700" dirty="0" smtClean="0">
              <a:solidFill>
                <a:srgbClr val="0640CC"/>
              </a:solidFill>
              <a:latin typeface="+mj-lt"/>
            </a:endParaRPr>
          </a:p>
          <a:p>
            <a:pPr eaLnBrk="1" hangingPunct="1"/>
            <a:r>
              <a:rPr lang="en-US" sz="1900" dirty="0" err="1" smtClean="0">
                <a:latin typeface="+mj-lt"/>
              </a:rPr>
              <a:t>Elluminate</a:t>
            </a:r>
            <a:r>
              <a:rPr lang="en-US" sz="1900" dirty="0" smtClean="0">
                <a:latin typeface="+mj-lt"/>
              </a:rPr>
              <a:t> Technical Support </a:t>
            </a:r>
            <a:r>
              <a:rPr lang="en-US" sz="1900" b="1" u="sng" dirty="0" smtClean="0">
                <a:solidFill>
                  <a:schemeClr val="accent2"/>
                </a:solidFill>
                <a:latin typeface="+mj-lt"/>
              </a:rPr>
              <a:t>http://www.elluminate.com/support/</a:t>
            </a:r>
            <a:r>
              <a:rPr lang="en-US" sz="1900" i="1" u="sng" dirty="0" smtClean="0">
                <a:solidFill>
                  <a:schemeClr val="accent2"/>
                </a:solidFill>
                <a:latin typeface="+mj-lt"/>
              </a:rPr>
              <a:t> </a:t>
            </a:r>
          </a:p>
          <a:p>
            <a:pPr eaLnBrk="1" hangingPunct="1">
              <a:lnSpc>
                <a:spcPct val="90000"/>
              </a:lnSpc>
            </a:pPr>
            <a:endParaRPr lang="en-US" sz="1900" i="1" u="sng" dirty="0" smtClean="0">
              <a:latin typeface="+mj-lt"/>
            </a:endParaRPr>
          </a:p>
          <a:p>
            <a:pPr eaLnBrk="1" hangingPunct="1">
              <a:lnSpc>
                <a:spcPct val="90000"/>
              </a:lnSpc>
            </a:pPr>
            <a:r>
              <a:rPr lang="en-US" sz="1900" dirty="0" smtClean="0">
                <a:latin typeface="+mj-lt"/>
              </a:rPr>
              <a:t>The </a:t>
            </a:r>
            <a:r>
              <a:rPr lang="en-US" sz="1900" dirty="0" err="1" smtClean="0">
                <a:latin typeface="+mj-lt"/>
              </a:rPr>
              <a:t>Elluminate</a:t>
            </a:r>
            <a:r>
              <a:rPr lang="en-US" sz="1900" dirty="0" smtClean="0">
                <a:latin typeface="+mj-lt"/>
              </a:rPr>
              <a:t> User Group available from </a:t>
            </a:r>
            <a:r>
              <a:rPr lang="en-US" sz="2100" b="1" u="sng" dirty="0" smtClean="0">
                <a:solidFill>
                  <a:srgbClr val="233E99"/>
                </a:solidFill>
                <a:latin typeface="+mj-lt"/>
              </a:rPr>
              <a:t>www.learncentral.com</a:t>
            </a:r>
          </a:p>
          <a:p>
            <a:pPr eaLnBrk="1" hangingPunct="1">
              <a:lnSpc>
                <a:spcPct val="90000"/>
              </a:lnSpc>
            </a:pPr>
            <a:endParaRPr lang="en-US" sz="1900" b="1" dirty="0" smtClean="0">
              <a:latin typeface="+mj-lt"/>
            </a:endParaRPr>
          </a:p>
          <a:p>
            <a:pPr eaLnBrk="1" hangingPunct="1">
              <a:lnSpc>
                <a:spcPct val="90000"/>
              </a:lnSpc>
            </a:pPr>
            <a:r>
              <a:rPr lang="en-US" sz="1900" dirty="0" smtClean="0">
                <a:latin typeface="+mj-lt"/>
              </a:rPr>
              <a:t>3 for Free </a:t>
            </a:r>
            <a:r>
              <a:rPr lang="en-US" sz="1900" dirty="0" err="1" smtClean="0">
                <a:latin typeface="+mj-lt"/>
              </a:rPr>
              <a:t>vRoom</a:t>
            </a:r>
            <a:r>
              <a:rPr lang="en-US" sz="1900" dirty="0" smtClean="0">
                <a:latin typeface="+mj-lt"/>
              </a:rPr>
              <a:t> </a:t>
            </a:r>
            <a:r>
              <a:rPr lang="en-US" sz="1900" b="1" u="sng" dirty="0" smtClean="0">
                <a:solidFill>
                  <a:srgbClr val="233E99"/>
                </a:solidFill>
                <a:latin typeface="+mj-lt"/>
              </a:rPr>
              <a:t>www.elluminate.com/vroom/</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sz="half" idx="1"/>
          </p:nvPr>
        </p:nvSpPr>
        <p:spPr/>
        <p:txBody>
          <a:bodyPr/>
          <a:lstStyle/>
          <a:p>
            <a:endParaRPr lang="en-AU"/>
          </a:p>
        </p:txBody>
      </p:sp>
      <p:sp>
        <p:nvSpPr>
          <p:cNvPr id="4" name="Content Placeholder 3"/>
          <p:cNvSpPr>
            <a:spLocks noGrp="1"/>
          </p:cNvSpPr>
          <p:nvPr>
            <p:ph sz="half" idx="2"/>
          </p:nvPr>
        </p:nvSpPr>
        <p:spPr/>
        <p:txBody>
          <a:bodyPr/>
          <a:lstStyle/>
          <a:p>
            <a:endParaRPr lang="en-AU"/>
          </a:p>
        </p:txBody>
      </p:sp>
      <p:pic>
        <p:nvPicPr>
          <p:cNvPr id="5122" name="Picture 2"/>
          <p:cNvPicPr>
            <a:picLocks noChangeAspect="1" noChangeArrowheads="1"/>
          </p:cNvPicPr>
          <p:nvPr/>
        </p:nvPicPr>
        <p:blipFill>
          <a:blip r:embed="rId2"/>
          <a:srcRect/>
          <a:stretch>
            <a:fillRect/>
          </a:stretch>
        </p:blipFill>
        <p:spPr bwMode="auto">
          <a:xfrm>
            <a:off x="1138238" y="933450"/>
            <a:ext cx="6867525" cy="4991100"/>
          </a:xfrm>
          <a:prstGeom prst="rect">
            <a:avLst/>
          </a:prstGeom>
          <a:noFill/>
          <a:ln w="9525">
            <a:noFill/>
            <a:miter lim="800000"/>
            <a:headEnd/>
            <a:tailEnd/>
          </a:ln>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Features of Web conferencing</a:t>
            </a:r>
            <a:endParaRPr lang="en-AU" dirty="0"/>
          </a:p>
        </p:txBody>
      </p:sp>
      <p:sp>
        <p:nvSpPr>
          <p:cNvPr id="3" name="Content Placeholder 2"/>
          <p:cNvSpPr>
            <a:spLocks noGrp="1"/>
          </p:cNvSpPr>
          <p:nvPr>
            <p:ph sz="half" idx="1"/>
          </p:nvPr>
        </p:nvSpPr>
        <p:spPr>
          <a:xfrm>
            <a:off x="142844" y="1474805"/>
            <a:ext cx="9044022" cy="4525963"/>
          </a:xfrm>
        </p:spPr>
        <p:txBody>
          <a:bodyPr>
            <a:noAutofit/>
          </a:bodyPr>
          <a:lstStyle/>
          <a:p>
            <a:r>
              <a:rPr lang="en-AU" sz="2000" b="1" dirty="0" smtClean="0">
                <a:latin typeface="+mj-lt"/>
              </a:rPr>
              <a:t>Slide show presentations: </a:t>
            </a:r>
            <a:r>
              <a:rPr lang="en-AU" sz="2000" dirty="0" err="1" smtClean="0">
                <a:latin typeface="+mj-lt"/>
              </a:rPr>
              <a:t>Powerpoint</a:t>
            </a:r>
            <a:r>
              <a:rPr lang="en-AU" sz="2000" dirty="0" smtClean="0">
                <a:latin typeface="+mj-lt"/>
              </a:rPr>
              <a:t> and keynote slides are presented while the presenter discusses the slides.</a:t>
            </a:r>
          </a:p>
          <a:p>
            <a:r>
              <a:rPr lang="en-AU" sz="2000" b="1" dirty="0" smtClean="0">
                <a:latin typeface="+mj-lt"/>
              </a:rPr>
              <a:t>Live or streaming video; </a:t>
            </a:r>
            <a:r>
              <a:rPr lang="en-AU" sz="2000" dirty="0" smtClean="0">
                <a:latin typeface="+mj-lt"/>
              </a:rPr>
              <a:t>Webcam, digital camera or multimedia files are presented to the audience.</a:t>
            </a:r>
          </a:p>
          <a:p>
            <a:r>
              <a:rPr lang="en-AU" sz="2000" b="1" dirty="0" smtClean="0">
                <a:latin typeface="+mj-lt"/>
              </a:rPr>
              <a:t>VoIP: </a:t>
            </a:r>
            <a:r>
              <a:rPr lang="en-AU" sz="2000" dirty="0" smtClean="0">
                <a:latin typeface="+mj-lt"/>
              </a:rPr>
              <a:t>Real time audio communication</a:t>
            </a:r>
          </a:p>
          <a:p>
            <a:r>
              <a:rPr lang="en-AU" sz="2000" b="1" dirty="0" smtClean="0">
                <a:latin typeface="+mj-lt"/>
              </a:rPr>
              <a:t>Meeting recording:</a:t>
            </a:r>
            <a:r>
              <a:rPr lang="en-AU" sz="2000" dirty="0" smtClean="0">
                <a:latin typeface="+mj-lt"/>
              </a:rPr>
              <a:t> Presentation activity is recorded for future reference</a:t>
            </a:r>
          </a:p>
          <a:p>
            <a:r>
              <a:rPr lang="en-AU" sz="2000" b="1" dirty="0" smtClean="0">
                <a:latin typeface="+mj-lt"/>
              </a:rPr>
              <a:t>Whiteboard, Annotation: </a:t>
            </a:r>
            <a:r>
              <a:rPr lang="en-AU" sz="2000" dirty="0" smtClean="0">
                <a:latin typeface="+mj-lt"/>
              </a:rPr>
              <a:t>Highlight or mark items on the slide presentation and/ or make notes on a blank whiteboard.</a:t>
            </a:r>
          </a:p>
          <a:p>
            <a:r>
              <a:rPr lang="en-AU" sz="2000" b="1" dirty="0" smtClean="0">
                <a:latin typeface="+mj-lt"/>
              </a:rPr>
              <a:t>Text chat: </a:t>
            </a:r>
            <a:r>
              <a:rPr lang="en-AU" sz="2000" dirty="0" smtClean="0">
                <a:latin typeface="+mj-lt"/>
              </a:rPr>
              <a:t>Love question and answer sessions for people in the conference.</a:t>
            </a:r>
          </a:p>
          <a:p>
            <a:r>
              <a:rPr lang="en-AU" sz="2000" b="1" dirty="0" smtClean="0">
                <a:latin typeface="+mj-lt"/>
              </a:rPr>
              <a:t>Polls and Surveys: </a:t>
            </a:r>
            <a:r>
              <a:rPr lang="en-AU" sz="2000" dirty="0" smtClean="0">
                <a:latin typeface="+mj-lt"/>
              </a:rPr>
              <a:t>Presenter directs multiple choice questions to the audience.</a:t>
            </a:r>
          </a:p>
          <a:p>
            <a:r>
              <a:rPr lang="en-AU" sz="2000" b="1" dirty="0" smtClean="0">
                <a:latin typeface="+mj-lt"/>
              </a:rPr>
              <a:t>Screen, Desktop &amp; Application sharing: </a:t>
            </a:r>
            <a:r>
              <a:rPr lang="en-AU" sz="2000" dirty="0" smtClean="0">
                <a:latin typeface="+mj-lt"/>
              </a:rPr>
              <a:t>Participants can view the presenters screen.</a:t>
            </a:r>
            <a:endParaRPr lang="en-AU" sz="2000"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Some ideas for how web conferencing may be useful in your classroom:</a:t>
            </a:r>
            <a:endParaRPr lang="en-AU" dirty="0"/>
          </a:p>
        </p:txBody>
      </p:sp>
      <p:sp>
        <p:nvSpPr>
          <p:cNvPr id="3" name="Content Placeholder 2"/>
          <p:cNvSpPr>
            <a:spLocks noGrp="1"/>
          </p:cNvSpPr>
          <p:nvPr>
            <p:ph sz="half" idx="1"/>
          </p:nvPr>
        </p:nvSpPr>
        <p:spPr>
          <a:xfrm>
            <a:off x="457200" y="1760557"/>
            <a:ext cx="8329642" cy="4525963"/>
          </a:xfrm>
        </p:spPr>
        <p:txBody>
          <a:bodyPr>
            <a:normAutofit/>
          </a:bodyPr>
          <a:lstStyle/>
          <a:p>
            <a:r>
              <a:rPr lang="en-AU" dirty="0" smtClean="0">
                <a:latin typeface="+mj-lt"/>
              </a:rPr>
              <a:t>Have an expert visit your classroom</a:t>
            </a:r>
          </a:p>
          <a:p>
            <a:r>
              <a:rPr lang="en-AU" dirty="0" smtClean="0">
                <a:latin typeface="+mj-lt"/>
              </a:rPr>
              <a:t>Contact an author or poet</a:t>
            </a:r>
          </a:p>
          <a:p>
            <a:r>
              <a:rPr lang="en-AU" dirty="0" smtClean="0">
                <a:latin typeface="+mj-lt"/>
              </a:rPr>
              <a:t>Connect with other schools around the world</a:t>
            </a:r>
            <a:endParaRPr lang="en-US" dirty="0" smtClean="0">
              <a:solidFill>
                <a:srgbClr val="333333"/>
              </a:solidFill>
              <a:latin typeface="+mj-lt"/>
            </a:endParaRPr>
          </a:p>
          <a:p>
            <a:pPr>
              <a:lnSpc>
                <a:spcPct val="95000"/>
              </a:lnSpc>
            </a:pPr>
            <a:r>
              <a:rPr lang="en-US" dirty="0" smtClean="0">
                <a:latin typeface="+mj-lt"/>
              </a:rPr>
              <a:t>Use to support transition work between primary and secondary schools.</a:t>
            </a:r>
            <a:r>
              <a:rPr lang="en-US" sz="2100" dirty="0" smtClean="0">
                <a:latin typeface="+mj-lt"/>
              </a:rPr>
              <a:t> </a:t>
            </a:r>
            <a:endParaRPr lang="en-US" dirty="0" smtClean="0">
              <a:latin typeface="+mj-lt"/>
            </a:endParaRPr>
          </a:p>
          <a:p>
            <a:r>
              <a:rPr lang="en-AU" dirty="0" smtClean="0">
                <a:latin typeface="+mj-lt"/>
              </a:rPr>
              <a:t>Story Telling</a:t>
            </a:r>
          </a:p>
          <a:p>
            <a:r>
              <a:rPr lang="en-AU" dirty="0" smtClean="0">
                <a:latin typeface="+mj-lt"/>
              </a:rPr>
              <a:t>Web Conference as part of a ‘Book Day’</a:t>
            </a:r>
          </a:p>
          <a:p>
            <a:r>
              <a:rPr lang="en-AU" dirty="0" smtClean="0">
                <a:latin typeface="+mj-lt"/>
              </a:rPr>
              <a:t>Have a conference with a historical character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Examples of Web Conferencing providers:</a:t>
            </a:r>
            <a:endParaRPr lang="en-AU" dirty="0"/>
          </a:p>
        </p:txBody>
      </p:sp>
      <p:sp>
        <p:nvSpPr>
          <p:cNvPr id="3" name="Content Placeholder 2"/>
          <p:cNvSpPr>
            <a:spLocks noGrp="1"/>
          </p:cNvSpPr>
          <p:nvPr>
            <p:ph sz="half" idx="1"/>
          </p:nvPr>
        </p:nvSpPr>
        <p:spPr>
          <a:xfrm>
            <a:off x="457200" y="1600200"/>
            <a:ext cx="8186766" cy="4525963"/>
          </a:xfrm>
        </p:spPr>
        <p:txBody>
          <a:bodyPr>
            <a:normAutofit fontScale="85000" lnSpcReduction="10000"/>
          </a:bodyPr>
          <a:lstStyle/>
          <a:p>
            <a:r>
              <a:rPr lang="en-AU" dirty="0" smtClean="0">
                <a:latin typeface="+mj-lt"/>
              </a:rPr>
              <a:t>Communicator: Provided free for </a:t>
            </a:r>
            <a:r>
              <a:rPr lang="en-AU" dirty="0" err="1" smtClean="0">
                <a:latin typeface="+mj-lt"/>
              </a:rPr>
              <a:t>edumail</a:t>
            </a:r>
            <a:r>
              <a:rPr lang="en-AU" dirty="0" smtClean="0">
                <a:latin typeface="+mj-lt"/>
              </a:rPr>
              <a:t> to </a:t>
            </a:r>
            <a:r>
              <a:rPr lang="en-AU" dirty="0" err="1" smtClean="0">
                <a:latin typeface="+mj-lt"/>
              </a:rPr>
              <a:t>edumail</a:t>
            </a:r>
            <a:r>
              <a:rPr lang="en-AU" dirty="0" smtClean="0">
                <a:latin typeface="+mj-lt"/>
              </a:rPr>
              <a:t> accounts (No whiteboard)</a:t>
            </a:r>
            <a:r>
              <a:rPr lang="en-AU" dirty="0" smtClean="0">
                <a:latin typeface="+mj-lt"/>
              </a:rPr>
              <a:t/>
            </a:r>
            <a:br>
              <a:rPr lang="en-AU" dirty="0" smtClean="0">
                <a:latin typeface="+mj-lt"/>
              </a:rPr>
            </a:br>
            <a:r>
              <a:rPr lang="en-AU" dirty="0" smtClean="0">
                <a:latin typeface="+mj-lt"/>
                <a:hlinkClick r:id="rId2"/>
              </a:rPr>
              <a:t>https://</a:t>
            </a:r>
            <a:r>
              <a:rPr lang="en-AU" dirty="0" smtClean="0">
                <a:latin typeface="+mj-lt"/>
                <a:hlinkClick r:id="rId2"/>
              </a:rPr>
              <a:t>www.edumail.vic.gov.au/EduMailOnline/cquickguides.htm</a:t>
            </a:r>
            <a:endParaRPr lang="en-AU" dirty="0" smtClean="0">
              <a:latin typeface="+mj-lt"/>
            </a:endParaRPr>
          </a:p>
          <a:p>
            <a:r>
              <a:rPr lang="en-AU" dirty="0" smtClean="0">
                <a:latin typeface="+mj-lt"/>
              </a:rPr>
              <a:t>Skype: Free download </a:t>
            </a:r>
            <a:r>
              <a:rPr lang="en-AU" dirty="0" smtClean="0">
                <a:latin typeface="+mj-lt"/>
              </a:rPr>
              <a:t>(No whiteboard) </a:t>
            </a:r>
            <a:br>
              <a:rPr lang="en-AU" dirty="0" smtClean="0">
                <a:latin typeface="+mj-lt"/>
              </a:rPr>
            </a:br>
            <a:r>
              <a:rPr lang="en-AU" dirty="0" smtClean="0">
                <a:latin typeface="+mj-lt"/>
                <a:hlinkClick r:id="rId3"/>
              </a:rPr>
              <a:t>http://skype.com/intl/en</a:t>
            </a:r>
            <a:r>
              <a:rPr lang="en-AU" dirty="0" smtClean="0">
                <a:latin typeface="+mj-lt"/>
                <a:hlinkClick r:id="rId3"/>
              </a:rPr>
              <a:t>/</a:t>
            </a:r>
            <a:endParaRPr lang="en-AU" dirty="0" smtClean="0">
              <a:latin typeface="+mj-lt"/>
            </a:endParaRPr>
          </a:p>
          <a:p>
            <a:r>
              <a:rPr lang="en-AU" dirty="0" err="1" smtClean="0">
                <a:latin typeface="+mj-lt"/>
              </a:rPr>
              <a:t>Dimdim</a:t>
            </a:r>
            <a:r>
              <a:rPr lang="en-AU" dirty="0" smtClean="0">
                <a:latin typeface="+mj-lt"/>
              </a:rPr>
              <a:t>: online, open source. No installation of software required. Can host meetings for up to 20 people free of charge (more with a premium acct)</a:t>
            </a:r>
            <a:br>
              <a:rPr lang="en-AU" dirty="0" smtClean="0">
                <a:latin typeface="+mj-lt"/>
              </a:rPr>
            </a:br>
            <a:r>
              <a:rPr lang="en-AU" dirty="0" smtClean="0">
                <a:latin typeface="+mj-lt"/>
                <a:hlinkClick r:id="rId4"/>
              </a:rPr>
              <a:t>http://www.dimdim.com</a:t>
            </a:r>
            <a:endParaRPr lang="en-AU" dirty="0" smtClean="0">
              <a:latin typeface="+mj-lt"/>
            </a:endParaRPr>
          </a:p>
          <a:p>
            <a:r>
              <a:rPr lang="en-AU" dirty="0" err="1" smtClean="0">
                <a:latin typeface="+mj-lt"/>
              </a:rPr>
              <a:t>Elluminate</a:t>
            </a:r>
            <a:r>
              <a:rPr lang="en-AU" dirty="0" smtClean="0">
                <a:latin typeface="+mj-lt"/>
              </a:rPr>
              <a:t>: Online Conference space provided by DEECD for many participants, Vroom for up to 3 participants free through </a:t>
            </a:r>
            <a:r>
              <a:rPr lang="en-AU" dirty="0" err="1" smtClean="0">
                <a:latin typeface="+mj-lt"/>
              </a:rPr>
              <a:t>elluminate</a:t>
            </a:r>
            <a:r>
              <a:rPr lang="en-AU" dirty="0" smtClean="0">
                <a:latin typeface="+mj-lt"/>
              </a:rPr>
              <a:t/>
            </a:r>
            <a:br>
              <a:rPr lang="en-AU" dirty="0" smtClean="0">
                <a:latin typeface="+mj-lt"/>
              </a:rPr>
            </a:br>
            <a:r>
              <a:rPr lang="en-AU" dirty="0" smtClean="0">
                <a:latin typeface="+mj-lt"/>
              </a:rPr>
              <a:t> </a:t>
            </a:r>
            <a:r>
              <a:rPr lang="en-AU" dirty="0" smtClean="0">
                <a:latin typeface="+mj-lt"/>
                <a:hlinkClick r:id="rId5"/>
              </a:rPr>
              <a:t>http://www.elluminate.com</a:t>
            </a:r>
            <a:r>
              <a:rPr lang="en-AU" dirty="0" smtClean="0">
                <a:latin typeface="+mj-lt"/>
                <a:hlinkClick r:id="rId5"/>
              </a:rPr>
              <a:t>/</a:t>
            </a:r>
            <a:endParaRPr lang="en-AU" dirty="0" smtClean="0">
              <a:latin typeface="+mj-lt"/>
            </a:endParaRPr>
          </a:p>
          <a:p>
            <a:endParaRPr lang="en-AU"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b="1" dirty="0" smtClean="0"/>
              <a:t>What is </a:t>
            </a:r>
            <a:r>
              <a:rPr lang="en-AU" b="1" dirty="0" err="1" smtClean="0"/>
              <a:t>Elluminate</a:t>
            </a:r>
            <a:r>
              <a:rPr lang="en-AU" b="1" dirty="0" smtClean="0"/>
              <a:t>?</a:t>
            </a:r>
            <a:endParaRPr lang="en-AU" dirty="0"/>
          </a:p>
        </p:txBody>
      </p:sp>
      <p:sp>
        <p:nvSpPr>
          <p:cNvPr id="3" name="Content Placeholder 2"/>
          <p:cNvSpPr>
            <a:spLocks noGrp="1"/>
          </p:cNvSpPr>
          <p:nvPr>
            <p:ph sz="half" idx="1"/>
          </p:nvPr>
        </p:nvSpPr>
        <p:spPr>
          <a:xfrm>
            <a:off x="457200" y="1600200"/>
            <a:ext cx="8258204" cy="4525963"/>
          </a:xfrm>
        </p:spPr>
        <p:txBody>
          <a:bodyPr>
            <a:normAutofit fontScale="77500" lnSpcReduction="20000"/>
          </a:bodyPr>
          <a:lstStyle/>
          <a:p>
            <a:pPr>
              <a:buNone/>
            </a:pPr>
            <a:r>
              <a:rPr lang="en-AU" dirty="0" err="1" smtClean="0">
                <a:latin typeface="+mj-lt"/>
              </a:rPr>
              <a:t>Elluminate</a:t>
            </a:r>
            <a:r>
              <a:rPr lang="en-AU" dirty="0" smtClean="0">
                <a:latin typeface="+mj-lt"/>
              </a:rPr>
              <a:t> is:</a:t>
            </a:r>
          </a:p>
          <a:p>
            <a:r>
              <a:rPr lang="en-AU" dirty="0" smtClean="0">
                <a:latin typeface="+mj-lt"/>
              </a:rPr>
              <a:t>the software currently used by the Department to provide web conferencing to staff and educators around Victoria. The diagram below displays the main features of an </a:t>
            </a:r>
            <a:r>
              <a:rPr lang="en-AU" dirty="0" err="1" smtClean="0">
                <a:latin typeface="+mj-lt"/>
              </a:rPr>
              <a:t>Elluminate</a:t>
            </a:r>
            <a:r>
              <a:rPr lang="en-AU" dirty="0" smtClean="0">
                <a:latin typeface="+mj-lt"/>
              </a:rPr>
              <a:t> web conference.</a:t>
            </a:r>
          </a:p>
          <a:p>
            <a:r>
              <a:rPr lang="en-AU" dirty="0" smtClean="0">
                <a:latin typeface="+mj-lt"/>
              </a:rPr>
              <a:t>easy to install and use – you don’t need to download any large software files </a:t>
            </a:r>
          </a:p>
          <a:p>
            <a:r>
              <a:rPr lang="en-AU" dirty="0" smtClean="0">
                <a:latin typeface="+mj-lt"/>
              </a:rPr>
              <a:t>easy to join – all you have to do is click on a link in an email or website to enter a web conference </a:t>
            </a:r>
          </a:p>
          <a:p>
            <a:r>
              <a:rPr lang="en-AU" dirty="0" smtClean="0">
                <a:latin typeface="+mj-lt"/>
              </a:rPr>
              <a:t>cross platform - it supports Windows PC, Mac, Solaris, or Linux </a:t>
            </a:r>
          </a:p>
          <a:p>
            <a:r>
              <a:rPr lang="en-AU" dirty="0" smtClean="0">
                <a:latin typeface="+mj-lt"/>
              </a:rPr>
              <a:t>optimised for low bandwidth - you can interact with little lag time, regardless of internet connection speed, even at 28.8.kbps </a:t>
            </a:r>
          </a:p>
          <a:p>
            <a:r>
              <a:rPr lang="en-AU" dirty="0" smtClean="0">
                <a:latin typeface="+mj-lt"/>
              </a:rPr>
              <a:t>recordable – even if you miss a session, you can view it online at a later stage. </a:t>
            </a:r>
          </a:p>
          <a:p>
            <a:endParaRPr lang="en-AU"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Elluminate</a:t>
            </a:r>
            <a:r>
              <a:rPr lang="en-AU" dirty="0" smtClean="0"/>
              <a:t> session link:</a:t>
            </a:r>
            <a:endParaRPr lang="en-AU" dirty="0"/>
          </a:p>
        </p:txBody>
      </p:sp>
      <p:sp>
        <p:nvSpPr>
          <p:cNvPr id="3" name="Content Placeholder 2"/>
          <p:cNvSpPr>
            <a:spLocks noGrp="1"/>
          </p:cNvSpPr>
          <p:nvPr>
            <p:ph idx="1"/>
          </p:nvPr>
        </p:nvSpPr>
        <p:spPr/>
        <p:txBody>
          <a:bodyPr/>
          <a:lstStyle/>
          <a:p>
            <a:pPr>
              <a:buNone/>
            </a:pPr>
            <a:r>
              <a:rPr lang="en-AU" u="sng" dirty="0" smtClean="0">
                <a:latin typeface="+mj-lt"/>
                <a:hlinkClick r:id="rId2"/>
              </a:rPr>
              <a:t>https://sas.elluminate.com/m.jnlp?sid=2007026&amp;password=M.C2548966E58836EF14D9099452E684</a:t>
            </a:r>
            <a:endParaRPr lang="en-AU" dirty="0" smtClean="0">
              <a:latin typeface="+mj-lt"/>
            </a:endParaRPr>
          </a:p>
          <a:p>
            <a:pPr>
              <a:buNone/>
            </a:pPr>
            <a:endParaRPr lang="en-AU" dirty="0" smtClean="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Checking your Connection</a:t>
            </a:r>
            <a:endParaRPr lang="en-AU" dirty="0"/>
          </a:p>
        </p:txBody>
      </p:sp>
      <p:sp>
        <p:nvSpPr>
          <p:cNvPr id="3" name="Content Placeholder 2"/>
          <p:cNvSpPr>
            <a:spLocks noGrp="1"/>
          </p:cNvSpPr>
          <p:nvPr>
            <p:ph idx="1"/>
          </p:nvPr>
        </p:nvSpPr>
        <p:spPr/>
        <p:txBody>
          <a:bodyPr/>
          <a:lstStyle/>
          <a:p>
            <a:endParaRPr lang="en-AU"/>
          </a:p>
        </p:txBody>
      </p:sp>
      <p:pic>
        <p:nvPicPr>
          <p:cNvPr id="1026" name="Picture 2"/>
          <p:cNvPicPr>
            <a:picLocks noChangeAspect="1" noChangeArrowheads="1"/>
          </p:cNvPicPr>
          <p:nvPr/>
        </p:nvPicPr>
        <p:blipFill>
          <a:blip r:embed="rId2"/>
          <a:srcRect/>
          <a:stretch>
            <a:fillRect/>
          </a:stretch>
        </p:blipFill>
        <p:spPr bwMode="auto">
          <a:xfrm>
            <a:off x="1214414" y="1571612"/>
            <a:ext cx="6715125" cy="4772025"/>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Introduction to the </a:t>
            </a:r>
            <a:r>
              <a:rPr lang="en-AU" dirty="0" err="1" smtClean="0"/>
              <a:t>elluminate</a:t>
            </a:r>
            <a:r>
              <a:rPr lang="en-AU" dirty="0" smtClean="0"/>
              <a:t> interface</a:t>
            </a:r>
            <a:endParaRPr lang="en-AU" dirty="0"/>
          </a:p>
        </p:txBody>
      </p:sp>
      <p:sp>
        <p:nvSpPr>
          <p:cNvPr id="3" name="Content Placeholder 2"/>
          <p:cNvSpPr>
            <a:spLocks noGrp="1"/>
          </p:cNvSpPr>
          <p:nvPr>
            <p:ph idx="1"/>
          </p:nvPr>
        </p:nvSpPr>
        <p:spPr/>
        <p:txBody>
          <a:bodyPr/>
          <a:lstStyle/>
          <a:p>
            <a:endParaRPr lang="en-AU"/>
          </a:p>
        </p:txBody>
      </p:sp>
      <p:pic>
        <p:nvPicPr>
          <p:cNvPr id="4" name="Content Placeholder 6" descr="website-elluminate-screenshot.jpg"/>
          <p:cNvPicPr>
            <a:picLocks noChangeAspect="1"/>
          </p:cNvPicPr>
          <p:nvPr/>
        </p:nvPicPr>
        <p:blipFill>
          <a:blip r:embed="rId3"/>
          <a:stretch>
            <a:fillRect/>
          </a:stretch>
        </p:blipFill>
        <p:spPr>
          <a:xfrm>
            <a:off x="428596" y="1571612"/>
            <a:ext cx="7896252" cy="5019761"/>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2096</TotalTime>
  <Words>831</Words>
  <Application>Microsoft Office PowerPoint</Application>
  <PresentationFormat>On-screen Show (4:3)</PresentationFormat>
  <Paragraphs>178</Paragraphs>
  <Slides>21</Slides>
  <Notes>3</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Apex</vt:lpstr>
      <vt:lpstr>Web Conferencing</vt:lpstr>
      <vt:lpstr>What is Web Conferencing? </vt:lpstr>
      <vt:lpstr>Features of Web conferencing</vt:lpstr>
      <vt:lpstr>Some ideas for how web conferencing may be useful in your classroom:</vt:lpstr>
      <vt:lpstr>Examples of Web Conferencing providers:</vt:lpstr>
      <vt:lpstr>What is Elluminate?</vt:lpstr>
      <vt:lpstr>Elluminate session link:</vt:lpstr>
      <vt:lpstr>Checking your Connection</vt:lpstr>
      <vt:lpstr>Introduction to the elluminate interface</vt:lpstr>
      <vt:lpstr>Elluminate Tools</vt:lpstr>
      <vt:lpstr>Participants Window</vt:lpstr>
      <vt:lpstr>Audio</vt:lpstr>
      <vt:lpstr>Chat Window</vt:lpstr>
      <vt:lpstr>Whiteboard Tools</vt:lpstr>
      <vt:lpstr>Polling</vt:lpstr>
      <vt:lpstr>So, let’s get interactive &amp; find out about each other</vt:lpstr>
      <vt:lpstr>Brainstorm – How might you use web conferencing in your classroom?</vt:lpstr>
      <vt:lpstr>15 Tips for successful web conferencing</vt:lpstr>
      <vt:lpstr>Where to from here?</vt:lpstr>
      <vt:lpstr>Elluminate Resource Materials</vt:lpstr>
      <vt:lpstr>Slide 21</vt:lpstr>
    </vt:vector>
  </TitlesOfParts>
  <Company>DEECD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staffljo</dc:creator>
  <cp:lastModifiedBy>staffljo</cp:lastModifiedBy>
  <cp:revision>192</cp:revision>
  <dcterms:created xsi:type="dcterms:W3CDTF">2010-01-23T06:52:41Z</dcterms:created>
  <dcterms:modified xsi:type="dcterms:W3CDTF">2010-01-28T20:10:55Z</dcterms:modified>
</cp:coreProperties>
</file>